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414" r:id="rId2"/>
    <p:sldId id="843" r:id="rId3"/>
    <p:sldId id="853" r:id="rId4"/>
    <p:sldId id="858" r:id="rId5"/>
    <p:sldId id="608" r:id="rId6"/>
    <p:sldId id="854" r:id="rId7"/>
    <p:sldId id="280" r:id="rId8"/>
    <p:sldId id="855" r:id="rId9"/>
    <p:sldId id="856" r:id="rId10"/>
    <p:sldId id="805" r:id="rId11"/>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p15:clr>
            <a:srgbClr val="A4A3A4"/>
          </p15:clr>
        </p15:guide>
        <p15:guide id="2" pos="216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rea Basche" initials="AB" lastIdx="1" clrIdx="0"/>
  <p:cmAuthor id="1" name="Sarah" initials="S" lastIdx="4" clrIdx="1"/>
  <p:cmAuthor id="2" name="Marcia DeLonge" initials="MD" lastIdx="5" clrIdx="2"/>
  <p:cmAuthor id="3" name="Ricardo Salvador" initials="RS" lastIdx="6" clrIdx="3">
    <p:extLst>
      <p:ext uri="{19B8F6BF-5375-455C-9EA6-DF929625EA0E}">
        <p15:presenceInfo xmlns:p15="http://schemas.microsoft.com/office/powerpoint/2012/main" userId="793a9cfa-93db-43df-9d31-fb64259950d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3C0C"/>
    <a:srgbClr val="0088B8"/>
    <a:srgbClr val="E0DC84"/>
    <a:srgbClr val="34411B"/>
    <a:srgbClr val="AAE78B"/>
    <a:srgbClr val="3F33D9"/>
    <a:srgbClr val="FF3300"/>
    <a:srgbClr val="FF5050"/>
    <a:srgbClr val="50A923"/>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66DDD8-A0CC-44A9-A72A-47D7369606C3}" v="364" dt="2020-08-30T21:47:15.1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0926" autoAdjust="0"/>
    <p:restoredTop sz="42052" autoAdjust="0"/>
  </p:normalViewPr>
  <p:slideViewPr>
    <p:cSldViewPr>
      <p:cViewPr varScale="1">
        <p:scale>
          <a:sx n="33" d="100"/>
          <a:sy n="33" d="100"/>
        </p:scale>
        <p:origin x="1284" y="54"/>
      </p:cViewPr>
      <p:guideLst>
        <p:guide orient="horz" pos="2160"/>
        <p:guide pos="2880"/>
      </p:guideLst>
    </p:cSldViewPr>
  </p:slideViewPr>
  <p:notesTextViewPr>
    <p:cViewPr>
      <p:scale>
        <a:sx n="150" d="100"/>
        <a:sy n="150" d="100"/>
      </p:scale>
      <p:origin x="0" y="0"/>
    </p:cViewPr>
  </p:notesTextViewPr>
  <p:sorterViewPr>
    <p:cViewPr>
      <p:scale>
        <a:sx n="50" d="100"/>
        <a:sy n="50" d="100"/>
      </p:scale>
      <p:origin x="0" y="-858"/>
    </p:cViewPr>
  </p:sorterViewPr>
  <p:notesViewPr>
    <p:cSldViewPr>
      <p:cViewPr varScale="1">
        <p:scale>
          <a:sx n="55" d="100"/>
          <a:sy n="55" d="100"/>
        </p:scale>
        <p:origin x="-1512" y="-90"/>
      </p:cViewPr>
      <p:guideLst>
        <p:guide orient="horz" pos="2929"/>
        <p:guide pos="21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97313" y="0"/>
            <a:ext cx="2982912" cy="465138"/>
          </a:xfrm>
          <a:prstGeom prst="rect">
            <a:avLst/>
          </a:prstGeom>
        </p:spPr>
        <p:txBody>
          <a:bodyPr vert="horz" lIns="91440" tIns="45720" rIns="91440" bIns="45720" rtlCol="0"/>
          <a:lstStyle>
            <a:lvl1pPr algn="r">
              <a:defRPr sz="1200"/>
            </a:lvl1pPr>
          </a:lstStyle>
          <a:p>
            <a:fld id="{F8B7D81F-BE4F-439F-BE9C-79912103F979}" type="datetimeFigureOut">
              <a:rPr lang="en-US" smtClean="0"/>
              <a:t>8/30/2020</a:t>
            </a:fld>
            <a:endParaRPr lang="en-US" dirty="0"/>
          </a:p>
        </p:txBody>
      </p:sp>
      <p:sp>
        <p:nvSpPr>
          <p:cNvPr id="4" name="Footer Placeholder 3"/>
          <p:cNvSpPr>
            <a:spLocks noGrp="1"/>
          </p:cNvSpPr>
          <p:nvPr>
            <p:ph type="ftr" sz="quarter" idx="2"/>
          </p:nvPr>
        </p:nvSpPr>
        <p:spPr>
          <a:xfrm>
            <a:off x="0" y="8829675"/>
            <a:ext cx="2982913"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97313" y="8829675"/>
            <a:ext cx="2982912" cy="465138"/>
          </a:xfrm>
          <a:prstGeom prst="rect">
            <a:avLst/>
          </a:prstGeom>
        </p:spPr>
        <p:txBody>
          <a:bodyPr vert="horz" lIns="91440" tIns="45720" rIns="91440" bIns="45720" rtlCol="0" anchor="b"/>
          <a:lstStyle>
            <a:lvl1pPr algn="r">
              <a:defRPr sz="1200"/>
            </a:lvl1pPr>
          </a:lstStyle>
          <a:p>
            <a:fld id="{3F4C4A35-FE00-47CD-B296-88CF1276D0F6}" type="slidenum">
              <a:rPr lang="en-US" smtClean="0"/>
              <a:t>‹#›</a:t>
            </a:fld>
            <a:endParaRPr lang="en-US" dirty="0"/>
          </a:p>
        </p:txBody>
      </p:sp>
    </p:spTree>
    <p:extLst>
      <p:ext uri="{BB962C8B-B14F-4D97-AF65-F5344CB8AC3E}">
        <p14:creationId xmlns:p14="http://schemas.microsoft.com/office/powerpoint/2010/main" val="12256932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2119" cy="464820"/>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idx="1"/>
          </p:nvPr>
        </p:nvSpPr>
        <p:spPr>
          <a:xfrm>
            <a:off x="3898102" y="1"/>
            <a:ext cx="2982119" cy="464820"/>
          </a:xfrm>
          <a:prstGeom prst="rect">
            <a:avLst/>
          </a:prstGeom>
        </p:spPr>
        <p:txBody>
          <a:bodyPr vert="horz" lIns="92446" tIns="46223" rIns="92446" bIns="46223" rtlCol="0"/>
          <a:lstStyle>
            <a:lvl1pPr algn="r">
              <a:defRPr sz="1200"/>
            </a:lvl1pPr>
          </a:lstStyle>
          <a:p>
            <a:fld id="{889CB2D0-4338-4359-9EEF-1EFE5D8A7B8F}" type="datetimeFigureOut">
              <a:rPr lang="en-US" smtClean="0"/>
              <a:t>8/30/2020</a:t>
            </a:fld>
            <a:endParaRPr lang="en-US" dirty="0"/>
          </a:p>
        </p:txBody>
      </p:sp>
      <p:sp>
        <p:nvSpPr>
          <p:cNvPr id="4" name="Slide Image Placeholder 3"/>
          <p:cNvSpPr>
            <a:spLocks noGrp="1" noRot="1" noChangeAspect="1"/>
          </p:cNvSpPr>
          <p:nvPr>
            <p:ph type="sldImg" idx="2"/>
          </p:nvPr>
        </p:nvSpPr>
        <p:spPr>
          <a:xfrm>
            <a:off x="1117600" y="696913"/>
            <a:ext cx="4648200" cy="3487737"/>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2982119" cy="464820"/>
          </a:xfrm>
          <a:prstGeom prst="rect">
            <a:avLst/>
          </a:prstGeom>
        </p:spPr>
        <p:txBody>
          <a:bodyPr vert="horz" lIns="92446" tIns="46223" rIns="92446"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2" y="8829968"/>
            <a:ext cx="2982119" cy="464820"/>
          </a:xfrm>
          <a:prstGeom prst="rect">
            <a:avLst/>
          </a:prstGeom>
        </p:spPr>
        <p:txBody>
          <a:bodyPr vert="horz" lIns="92446" tIns="46223" rIns="92446" bIns="46223" rtlCol="0" anchor="b"/>
          <a:lstStyle>
            <a:lvl1pPr algn="r">
              <a:defRPr sz="1200"/>
            </a:lvl1pPr>
          </a:lstStyle>
          <a:p>
            <a:fld id="{B4D561C7-2C67-4B3A-A824-5C895E994C24}" type="slidenum">
              <a:rPr lang="en-US" smtClean="0"/>
              <a:t>‹#›</a:t>
            </a:fld>
            <a:endParaRPr lang="en-US" dirty="0"/>
          </a:p>
        </p:txBody>
      </p:sp>
    </p:spTree>
    <p:extLst>
      <p:ext uri="{BB962C8B-B14F-4D97-AF65-F5344CB8AC3E}">
        <p14:creationId xmlns:p14="http://schemas.microsoft.com/office/powerpoint/2010/main" val="3435167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 am excited to be here to talk about connections between climate change and agriculture and why these connections matter in the context of the textile 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Today I’ll give a little background 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Impacts of ag systems – including food, fiber, and fuel, on our climate, environmental, and society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Tell you about science-based opportunities to leverage reimagined agricultural systems to being part of the solution to these challenges – including for both  reducing harmful atmospheric emissions AND in terms of creating agricultural systems that are more resilient to the changes that are already happening.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Walk you through a case study to show you what this means for textiles, and why a holistic perspective is important, and finally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Briefly touch on the challenges and opportunities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4D561C7-2C67-4B3A-A824-5C895E994C24}" type="slidenum">
              <a:rPr lang="en-US" smtClean="0"/>
              <a:t>1</a:t>
            </a:fld>
            <a:endParaRPr lang="en-US" dirty="0"/>
          </a:p>
        </p:txBody>
      </p:sp>
    </p:spTree>
    <p:extLst>
      <p:ext uri="{BB962C8B-B14F-4D97-AF65-F5344CB8AC3E}">
        <p14:creationId xmlns:p14="http://schemas.microsoft.com/office/powerpoint/2010/main" val="1458185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wrap up, I want to take a moment to acknowledge that there are a lot of obstacles and opportunities when it comes to climate change and agriculture – in general and in terms of the connections to textiles.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name just a couple, of course the scale of the challenge is enormous, which is why we need all hands on deck.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while the science has advanced tremendously, there are still questions that need to be answered.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I am increasingly encouraged by the momentum I’ve observed, with growing interest among scientists, farmers, consumers, companies, and policy-makers at both the state and federal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Hopefully, these forces will all work together to make agricultural solutions to climate change – as well as to other environmental and social challenges - even more viable, scalable, and effective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a:t>
            </a:r>
          </a:p>
        </p:txBody>
      </p:sp>
      <p:sp>
        <p:nvSpPr>
          <p:cNvPr id="4" name="Slide Number Placeholder 3"/>
          <p:cNvSpPr>
            <a:spLocks noGrp="1"/>
          </p:cNvSpPr>
          <p:nvPr>
            <p:ph type="sldNum" sz="quarter" idx="10"/>
          </p:nvPr>
        </p:nvSpPr>
        <p:spPr/>
        <p:txBody>
          <a:bodyPr/>
          <a:lstStyle/>
          <a:p>
            <a:fld id="{B4D561C7-2C67-4B3A-A824-5C895E994C24}" type="slidenum">
              <a:rPr lang="en-US" smtClean="0"/>
              <a:t>10</a:t>
            </a:fld>
            <a:endParaRPr lang="en-US" dirty="0"/>
          </a:p>
        </p:txBody>
      </p:sp>
    </p:spTree>
    <p:extLst>
      <p:ext uri="{BB962C8B-B14F-4D97-AF65-F5344CB8AC3E}">
        <p14:creationId xmlns:p14="http://schemas.microsoft.com/office/powerpoint/2010/main" val="57313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Before I dive in I’d like to share a bit of background on who I am and where I’m coming from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brief, I’m a scientist with a background in environmental science, including soil science and agroecology – I met Rebecca while I was doing postdoctoral work at UC Berkeley on opportunities to manage rangelands as part of the climate change solution, which I’ll come back to later.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But for the past 6 years I’ve been working as a scientist at the Union of Concerned Scientists, a</a:t>
            </a:r>
            <a:r>
              <a:rPr lang="en-US" dirty="0"/>
              <a:t> non-partisan, non-profit advocacy organization that works to put rigorous science to work to build a healthier planet &amp; safer world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UCS has been around for ~50 years, have a staff of around 250 people, have ½ million members, and work on a variety of issues including</a:t>
            </a:r>
            <a:r>
              <a:rPr lang="en-US" sz="1200" b="0" i="0" kern="1200" dirty="0">
                <a:solidFill>
                  <a:schemeClr val="tx1"/>
                </a:solidFill>
                <a:effectLst/>
                <a:latin typeface="+mn-lt"/>
                <a:ea typeface="+mn-ea"/>
                <a:cs typeface="+mn-cs"/>
              </a:rPr>
              <a:t>: sea level rise, clean energy, clean vehicles, and food and agriculture – which is the team I’m on.  </a:t>
            </a:r>
          </a:p>
          <a:p>
            <a:pPr marL="171450" indent="-171450">
              <a:buFontTx/>
              <a:buChar char="-"/>
            </a:pPr>
            <a:endParaRPr lang="en-US" dirty="0"/>
          </a:p>
          <a:p>
            <a:endParaRPr lang="en-US" dirty="0"/>
          </a:p>
        </p:txBody>
      </p:sp>
      <p:sp>
        <p:nvSpPr>
          <p:cNvPr id="4" name="Slide Number Placeholder 3"/>
          <p:cNvSpPr>
            <a:spLocks noGrp="1"/>
          </p:cNvSpPr>
          <p:nvPr>
            <p:ph type="sldNum" sz="quarter" idx="10"/>
          </p:nvPr>
        </p:nvSpPr>
        <p:spPr/>
        <p:txBody>
          <a:bodyPr/>
          <a:lstStyle/>
          <a:p>
            <a:fld id="{B4D561C7-2C67-4B3A-A824-5C895E994C24}" type="slidenum">
              <a:rPr lang="en-US" smtClean="0"/>
              <a:t>2</a:t>
            </a:fld>
            <a:endParaRPr lang="en-US" dirty="0"/>
          </a:p>
        </p:txBody>
      </p:sp>
    </p:spTree>
    <p:extLst>
      <p:ext uri="{BB962C8B-B14F-4D97-AF65-F5344CB8AC3E}">
        <p14:creationId xmlns:p14="http://schemas.microsoft.com/office/powerpoint/2010/main" val="1458185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000"/>
              <a:buFont typeface="+mj-lt"/>
              <a:buNone/>
              <a:tabLst>
                <a:tab pos="228600" algn="l"/>
              </a:tabLst>
            </a:pPr>
            <a:r>
              <a:rPr lang="en-US"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Unfortunately, today’s agricultural systems fall far short of that vision, which brings me my overview of the impacts of agricultural systems on climate, environment, and society </a:t>
            </a:r>
            <a:endParaRPr lang="en-US" sz="1200" b="1"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p>
            <a:pPr marL="171450" marR="0" lvl="0" indent="-171450">
              <a:spcBef>
                <a:spcPts val="0"/>
              </a:spcBef>
              <a:spcAft>
                <a:spcPts val="0"/>
              </a:spcAft>
              <a:buSzPts val="1000"/>
              <a:buFont typeface="Arial" panose="020B0604020202020204" pitchFamily="34" charset="0"/>
              <a:buChar char="•"/>
              <a:tabLst>
                <a:tab pos="228600" algn="l"/>
              </a:tabLs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a:t>
            </a:r>
            <a:r>
              <a:rPr lang="en-US"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focus on food systems, so that’s the focus here, but I hope you’ll see that there are many parallels to the fiber system.</a:t>
            </a:r>
          </a:p>
          <a:p>
            <a:pPr marL="171450" marR="0" lvl="0" indent="-171450">
              <a:spcBef>
                <a:spcPts val="0"/>
              </a:spcBef>
              <a:spcAft>
                <a:spcPts val="0"/>
              </a:spcAft>
              <a:buSzPts val="1000"/>
              <a:buFont typeface="Arial" panose="020B0604020202020204" pitchFamily="34" charset="0"/>
              <a:buChar char="•"/>
              <a:tabLst>
                <a:tab pos="228600" algn="l"/>
              </a:tabLs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other takeaway is that  - as we move towards a better system - there is a lot of room for improvement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p>
            <a:pPr marL="685800" marR="0" lvl="1" indent="-228600">
              <a:spcBef>
                <a:spcPts val="0"/>
              </a:spcBef>
              <a:spcAft>
                <a:spcPts val="0"/>
              </a:spcAft>
              <a:buSzPts val="1000"/>
              <a:buFont typeface="+mj-lt"/>
              <a:buAutoNum type="arabicPeriod"/>
              <a:tabLst>
                <a:tab pos="1143000" algn="l"/>
              </a:tabLs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60% Americans live with at least one chronic disease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p>
            <a:pPr marL="685800" marR="0" lvl="1" indent="-228600">
              <a:spcBef>
                <a:spcPts val="0"/>
              </a:spcBef>
              <a:spcAft>
                <a:spcPts val="0"/>
              </a:spcAft>
              <a:buSzPts val="1000"/>
              <a:buFont typeface="+mj-lt"/>
              <a:buAutoNum type="arabicPeriod"/>
              <a:tabLst>
                <a:tab pos="1143000" algn="l"/>
              </a:tabLs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food insecurity rates remain high (12% in 2017)</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p>
            <a:pPr marL="685800" marR="0" lvl="1" indent="-228600">
              <a:spcBef>
                <a:spcPts val="0"/>
              </a:spcBef>
              <a:spcAft>
                <a:spcPts val="0"/>
              </a:spcAft>
              <a:buSzPts val="1000"/>
              <a:buFont typeface="+mj-lt"/>
              <a:buAutoNum type="arabicPeriod"/>
              <a:tabLst>
                <a:tab pos="1143000" algn="l"/>
              </a:tabLs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labor force routinely exploited - food industry employs 1 in 7 US workers and pays the lowest hourly median wage of any major industry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p>
            <a:pPr marL="685800" marR="0" lvl="1" indent="-228600">
              <a:spcBef>
                <a:spcPts val="0"/>
              </a:spcBef>
              <a:spcAft>
                <a:spcPts val="0"/>
              </a:spcAft>
              <a:buSzPts val="1000"/>
              <a:buFont typeface="+mj-lt"/>
              <a:buAutoNum type="arabicPeriod"/>
              <a:tabLst>
                <a:tab pos="1143000" algn="l"/>
              </a:tabLs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40% of food is wasted</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p>
            <a:pPr marL="685800" marR="0" lvl="1" indent="-228600">
              <a:spcBef>
                <a:spcPts val="0"/>
              </a:spcBef>
              <a:spcAft>
                <a:spcPts val="0"/>
              </a:spcAft>
              <a:buSzPts val="1000"/>
              <a:buFont typeface="+mj-lt"/>
              <a:buAutoNum type="arabicPeriod"/>
              <a:tabLst>
                <a:tab pos="1143000" algn="l"/>
              </a:tabLs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Food is produced in ways that: pollute and deplete water, produce climate emissions,  degrade soils, and reduce farm resilience to conditions that are worsening with climate change such as droughts, floods, and extreme heat</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4D561C7-2C67-4B3A-A824-5C895E994C24}" type="slidenum">
              <a:rPr lang="en-US" smtClean="0"/>
              <a:pPr/>
              <a:t>3</a:t>
            </a:fld>
            <a:endParaRPr lang="en-US" dirty="0"/>
          </a:p>
        </p:txBody>
      </p:sp>
    </p:spTree>
    <p:extLst>
      <p:ext uri="{BB962C8B-B14F-4D97-AF65-F5344CB8AC3E}">
        <p14:creationId xmlns:p14="http://schemas.microsoft.com/office/powerpoint/2010/main" val="542257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000"/>
              <a:buFont typeface="+mj-lt"/>
              <a:buNone/>
              <a:tabLst>
                <a:tab pos="228600" algn="l"/>
              </a:tabLst>
            </a:pPr>
            <a:r>
              <a:rPr lang="en-US"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And climate change has a particularly important role to recognize in all of this</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p>
            <a:pPr marL="285750" marR="0" lvl="0" indent="-285750">
              <a:spcBef>
                <a:spcPts val="0"/>
              </a:spcBef>
              <a:spcAft>
                <a:spcPts val="0"/>
              </a:spcAft>
              <a:buSzPts val="1000"/>
              <a:buFont typeface="Symbol" panose="05050102010706020507" pitchFamily="18" charset="2"/>
              <a:buChar char=""/>
              <a:tabLst>
                <a:tab pos="685800" algn="l"/>
              </a:tabLs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First, agriculture today contributes significantly to climate change by contributing heat-trapping emissions</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p>
            <a:pPr marL="285750" marR="0" lvl="0" indent="-285750">
              <a:spcBef>
                <a:spcPts val="0"/>
              </a:spcBef>
              <a:spcAft>
                <a:spcPts val="0"/>
              </a:spcAft>
              <a:buSzPts val="1000"/>
              <a:buFont typeface="Symbol" panose="05050102010706020507" pitchFamily="18" charset="2"/>
              <a:buChar char=""/>
              <a:tabLst>
                <a:tab pos="685800" algn="l"/>
              </a:tabLs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Climate change – combined with farm management – is worsening droughts, floods, and extreme heat – with both environmental and social consequences</a:t>
            </a:r>
            <a:endParaRPr lang="en-US" sz="1200" kern="120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p>
            <a:pPr marL="285750" marR="0" lvl="0" indent="-285750">
              <a:spcBef>
                <a:spcPts val="0"/>
              </a:spcBef>
              <a:spcAft>
                <a:spcPts val="0"/>
              </a:spcAft>
              <a:buSzPts val="1000"/>
              <a:buFont typeface="Symbol" panose="05050102010706020507" pitchFamily="18" charset="2"/>
              <a:buChar char=""/>
              <a:tabLst>
                <a:tab pos="685800" algn="l"/>
              </a:tabLst>
            </a:pPr>
            <a:endParaRPr lang="en-US" sz="1200" kern="120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p>
            <a:pPr marL="0" marR="0" lvl="0" indent="0">
              <a:spcBef>
                <a:spcPts val="0"/>
              </a:spcBef>
              <a:spcAft>
                <a:spcPts val="0"/>
              </a:spcAft>
              <a:buSzPts val="1000"/>
              <a:buFont typeface="Symbol" panose="05050102010706020507" pitchFamily="18" charset="2"/>
              <a:buNone/>
              <a:tabLst>
                <a:tab pos="685800" algn="l"/>
              </a:tabLst>
            </a:pPr>
            <a:r>
              <a:rPr lang="en-US" sz="1200" b="1" kern="120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rPr>
              <a:t>But there’s a silver lining to this connection, which is that there are opportunities to farm in ways that reduce climate change and increase climate change resilience.</a:t>
            </a:r>
          </a:p>
          <a:p>
            <a:pPr marL="285750" marR="0" lvl="0" indent="-285750">
              <a:spcBef>
                <a:spcPts val="0"/>
              </a:spcBef>
              <a:spcAft>
                <a:spcPts val="0"/>
              </a:spcAft>
              <a:buSzPts val="1000"/>
              <a:buFont typeface="Symbol" panose="05050102010706020507" pitchFamily="18" charset="2"/>
              <a:buChar char=""/>
              <a:tabLst>
                <a:tab pos="685800" algn="l"/>
              </a:tabLst>
            </a:pPr>
            <a:endParaRPr lang="en-US" sz="1200" kern="120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p>
            <a:pPr marL="171450" lvl="0" indent="-171450" fontAlgn="base">
              <a:buFontTx/>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4D561C7-2C67-4B3A-A824-5C895E994C24}" type="slidenum">
              <a:rPr lang="en-US" smtClean="0"/>
              <a:pPr/>
              <a:t>4</a:t>
            </a:fld>
            <a:endParaRPr lang="en-US" dirty="0"/>
          </a:p>
        </p:txBody>
      </p:sp>
    </p:spTree>
    <p:extLst>
      <p:ext uri="{BB962C8B-B14F-4D97-AF65-F5344CB8AC3E}">
        <p14:creationId xmlns:p14="http://schemas.microsoft.com/office/powerpoint/2010/main" val="3811302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D0959283-B9FB-43E4-BE4D-419687CF00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0CE8FF76-2B77-4070-896C-3D7FBAD1B2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And the reason for this has a lot to do with healthy soils.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Unhealthy soils tend to lead to losses of carbon, as well as water, nutrients (as pollution) and soils, and farming on these soils often relies on more inputs like fertilizers and fuels – costly &amp; contribute to climate </a:t>
            </a:r>
            <a:r>
              <a:rPr lang="en-US" altLang="en-US" dirty="0" err="1"/>
              <a:t>chnage</a:t>
            </a:r>
            <a:endParaRPr lang="en-US" alt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But healthy soils, managed well, can store and sequester a lot of carbon AND bring other co-benefits, like reducing water pollution and increasing resilience to floods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Several farming practices – on both croplands and rangelands – can help build soil carbon and soil health – and thereby be leveraged as part of the solution to the climate crisis.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There’s a growing body of science on a variety of practices, but I want to turn to one example as a case study, and connect this back more specifically to textile systems</a:t>
            </a:r>
            <a:endParaRPr lang="en-US" alt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a:t>
            </a:r>
          </a:p>
          <a:p>
            <a:endParaRPr lang="en-US" altLang="en-US" dirty="0"/>
          </a:p>
          <a:p>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Soils store a lot of carbon; </a:t>
            </a:r>
            <a:r>
              <a:rPr lang="en-US" sz="1200" dirty="0">
                <a:solidFill>
                  <a:schemeClr val="bg1"/>
                </a:solidFill>
              </a:rPr>
              <a:t>More organic C in soil than vegetation + atmosphere (1417 billion tons in top 1 m)</a:t>
            </a:r>
          </a:p>
          <a:p>
            <a:endParaRPr lang="en-US" altLang="en-US" dirty="0"/>
          </a:p>
        </p:txBody>
      </p:sp>
      <p:sp>
        <p:nvSpPr>
          <p:cNvPr id="63492" name="Slide Number Placeholder 3">
            <a:extLst>
              <a:ext uri="{FF2B5EF4-FFF2-40B4-BE49-F238E27FC236}">
                <a16:creationId xmlns:a16="http://schemas.microsoft.com/office/drawing/2014/main" id="{7ACEFC78-CA3C-4947-9AE8-66A7FA42DB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37E0F594-FAA5-417F-9D73-6A6B0D92C234}" type="slidenum">
              <a:rPr lang="en-US" altLang="en-US" sz="1200"/>
              <a:pPr/>
              <a:t>5</a:t>
            </a:fld>
            <a:endParaRPr lang="en-US" altLang="en-US" sz="1200" dirty="0"/>
          </a:p>
        </p:txBody>
      </p:sp>
    </p:spTree>
    <p:extLst>
      <p:ext uri="{BB962C8B-B14F-4D97-AF65-F5344CB8AC3E}">
        <p14:creationId xmlns:p14="http://schemas.microsoft.com/office/powerpoint/2010/main" val="4108032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case study is the Marin Carbon Project, which as I mentioned earlier is the scientific study I was participating in when I first met Rebecca.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purpose of this research project was to learn whether grassland management – by applying compost- could be a viable climate solution.  And over 10 years of research led to some extremely compelling results:</a:t>
            </a:r>
          </a:p>
          <a:p>
            <a:pPr lvl="0"/>
            <a:endParaRPr lang="en-US" b="1" dirty="0"/>
          </a:p>
          <a:p>
            <a:pPr lvl="0"/>
            <a:r>
              <a:rPr lang="en-US" dirty="0"/>
              <a:t>1. This picture shows four of the study plots, but I’ve just noted the location of the two that received compost in the blue boxes. You’ll notice that the cows are concentrated in these areas, and what the cows were noticing is that…</a:t>
            </a:r>
          </a:p>
          <a:p>
            <a:endParaRPr lang="en-US" dirty="0"/>
          </a:p>
          <a:p>
            <a:pPr lvl="0"/>
            <a:r>
              <a:rPr lang="en-US" dirty="0"/>
              <a:t>2. These areas greened up earlier, stayed greener longer and grew up to 50% more forage – or that plant material above ground they can eat.  </a:t>
            </a:r>
          </a:p>
          <a:p>
            <a:pPr lvl="0"/>
            <a:r>
              <a:rPr lang="en-US" dirty="0"/>
              <a:t>-But for the purposes of this talk, the key takeaway was that the</a:t>
            </a:r>
            <a:r>
              <a:rPr lang="en-US" baseline="0" dirty="0"/>
              <a:t> management strategy led to significant </a:t>
            </a:r>
            <a:r>
              <a:rPr lang="en-US" dirty="0"/>
              <a:t>increases in both soil C</a:t>
            </a:r>
            <a:r>
              <a:rPr lang="en-US" baseline="0" dirty="0"/>
              <a:t> and</a:t>
            </a:r>
            <a:r>
              <a:rPr lang="en-US" dirty="0"/>
              <a:t> soil moisture, and when we did a full life cycle assessment</a:t>
            </a:r>
            <a:r>
              <a:rPr lang="en-US" b="1" dirty="0"/>
              <a:t>, </a:t>
            </a:r>
            <a:r>
              <a:rPr lang="en-US" b="0" dirty="0"/>
              <a:t>we found that the practice of producing compost from waste materials and adding them to rangelands could actually lead to a net reduction in greenhouse gas emissions.</a:t>
            </a:r>
          </a:p>
          <a:p>
            <a:pPr lvl="0"/>
            <a:endParaRPr lang="en-US" b="0" dirty="0"/>
          </a:p>
          <a:p>
            <a:pPr lvl="0"/>
            <a:r>
              <a:rPr lang="en-US" b="0" dirty="0"/>
              <a:t>This raised the question – if agricultural management changes could lead to a net climate benefit, how could those changes be integrated into and valued within the supply chains of key agricultural products, which brings me back to </a:t>
            </a:r>
            <a:r>
              <a:rPr lang="en-US" b="1" dirty="0"/>
              <a:t>textiles and why a holistic perspective is important.</a:t>
            </a:r>
          </a:p>
        </p:txBody>
      </p:sp>
      <p:sp>
        <p:nvSpPr>
          <p:cNvPr id="4" name="Slide Number Placeholder 3"/>
          <p:cNvSpPr>
            <a:spLocks noGrp="1"/>
          </p:cNvSpPr>
          <p:nvPr>
            <p:ph type="sldNum" sz="quarter" idx="10"/>
          </p:nvPr>
        </p:nvSpPr>
        <p:spPr/>
        <p:txBody>
          <a:bodyPr/>
          <a:lstStyle/>
          <a:p>
            <a:fld id="{88D94118-28CB-1A44-8B7B-18BD819A779D}" type="slidenum">
              <a:rPr lang="en-US" smtClean="0"/>
              <a:pPr/>
              <a:t>6</a:t>
            </a:fld>
            <a:endParaRPr lang="en-US" dirty="0"/>
          </a:p>
        </p:txBody>
      </p:sp>
    </p:spTree>
    <p:extLst>
      <p:ext uri="{BB962C8B-B14F-4D97-AF65-F5344CB8AC3E}">
        <p14:creationId xmlns:p14="http://schemas.microsoft.com/office/powerpoint/2010/main" val="344855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Here, let’s first take a step back.</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When it comes to a garment, the full “life cycle” would include all of the energy, materials, and water that go into producing it, and how it interacts with its environment during its lifetime,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This cartoon shows a conceptual life cycle diagram representing wool production, dye production, transportation, production, maintenance and disposal.</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And, in light of all we have covered today, what I want to draw your attention to is that land – and soil – is implicated in several stages of this lifecycle. </a:t>
            </a:r>
          </a:p>
        </p:txBody>
      </p:sp>
      <p:sp>
        <p:nvSpPr>
          <p:cNvPr id="4" name="Slide Number Placeholder 3"/>
          <p:cNvSpPr>
            <a:spLocks noGrp="1"/>
          </p:cNvSpPr>
          <p:nvPr>
            <p:ph type="sldNum" sz="quarter" idx="10"/>
          </p:nvPr>
        </p:nvSpPr>
        <p:spPr/>
        <p:txBody>
          <a:bodyPr/>
          <a:lstStyle/>
          <a:p>
            <a:fld id="{899B110D-CB70-CD47-A60A-F51EF7563CE1}"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Further, if we want to think about the impacts and opportunities in the life-cycle of any product, that means considering those impacts – such as greenhouse gas emission and water impacts, at every stage along the way. </a:t>
            </a:r>
          </a:p>
          <a:p>
            <a:endParaRPr lang="en-US" sz="1200" kern="1200" dirty="0">
              <a:solidFill>
                <a:schemeClr val="tx1"/>
              </a:solidFill>
              <a:latin typeface="+mn-lt"/>
              <a:ea typeface="+mn-ea"/>
              <a:cs typeface="+mn-cs"/>
            </a:endParaRPr>
          </a:p>
          <a:p>
            <a:r>
              <a:rPr lang="en-US" dirty="0"/>
              <a:t>And it’s critical to remember that at some stages – thanks to the role of the land – it’s possible to actually reduce – rather than just minimize – climate impacts.</a:t>
            </a:r>
          </a:p>
          <a:p>
            <a:endParaRPr lang="en-US" dirty="0"/>
          </a:p>
          <a:p>
            <a:r>
              <a:rPr lang="en-US" dirty="0"/>
              <a:t>There’s a lot more research needed, but I think what’s clear is the need for this kind of big picture perspective – and one that considers the role of the soil, land, and agricultural system management.</a:t>
            </a:r>
          </a:p>
          <a:p>
            <a:endParaRPr lang="en-US" dirty="0"/>
          </a:p>
          <a:p>
            <a:endParaRPr lang="en-US" dirty="0"/>
          </a:p>
        </p:txBody>
      </p:sp>
      <p:sp>
        <p:nvSpPr>
          <p:cNvPr id="4" name="Slide Number Placeholder 3"/>
          <p:cNvSpPr>
            <a:spLocks noGrp="1"/>
          </p:cNvSpPr>
          <p:nvPr>
            <p:ph type="sldNum" sz="quarter" idx="5"/>
          </p:nvPr>
        </p:nvSpPr>
        <p:spPr/>
        <p:txBody>
          <a:bodyPr/>
          <a:lstStyle/>
          <a:p>
            <a:fld id="{B4D561C7-2C67-4B3A-A824-5C895E994C24}" type="slidenum">
              <a:rPr lang="en-US" smtClean="0"/>
              <a:t>8</a:t>
            </a:fld>
            <a:endParaRPr lang="en-US" dirty="0"/>
          </a:p>
        </p:txBody>
      </p:sp>
    </p:spTree>
    <p:extLst>
      <p:ext uri="{BB962C8B-B14F-4D97-AF65-F5344CB8AC3E}">
        <p14:creationId xmlns:p14="http://schemas.microsoft.com/office/powerpoint/2010/main" val="2217580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can’t end without pointing out that of course different garments would have different life cycle stages, as well as different impacts and opportunities.</a:t>
            </a:r>
          </a:p>
          <a:p>
            <a:endParaRPr lang="en-US" dirty="0"/>
          </a:p>
          <a:p>
            <a:r>
              <a:rPr lang="en-US" dirty="0"/>
              <a:t>And that ideally these types of analyses will be expanded to consider a range of environmental and social impacts, thinking back to the many harms caused by today’s systems and the opportunity to transform them in ways that address many issues at once.</a:t>
            </a:r>
          </a:p>
        </p:txBody>
      </p:sp>
      <p:sp>
        <p:nvSpPr>
          <p:cNvPr id="4" name="Slide Number Placeholder 3"/>
          <p:cNvSpPr>
            <a:spLocks noGrp="1"/>
          </p:cNvSpPr>
          <p:nvPr>
            <p:ph type="sldNum" sz="quarter" idx="5"/>
          </p:nvPr>
        </p:nvSpPr>
        <p:spPr/>
        <p:txBody>
          <a:bodyPr/>
          <a:lstStyle/>
          <a:p>
            <a:fld id="{B4D561C7-2C67-4B3A-A824-5C895E994C24}" type="slidenum">
              <a:rPr lang="en-US" smtClean="0"/>
              <a:t>9</a:t>
            </a:fld>
            <a:endParaRPr lang="en-US" dirty="0"/>
          </a:p>
        </p:txBody>
      </p:sp>
    </p:spTree>
    <p:extLst>
      <p:ext uri="{BB962C8B-B14F-4D97-AF65-F5344CB8AC3E}">
        <p14:creationId xmlns:p14="http://schemas.microsoft.com/office/powerpoint/2010/main" val="1392156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17FDB8-7667-41A8-82FF-16EC27700BF8}" type="datetimeFigureOut">
              <a:rPr lang="en-US" smtClean="0"/>
              <a:t>8/30/2020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E8C726-1D33-4A3B-94FF-A704CCF13235}" type="slidenum">
              <a:rPr lang="en-US" smtClean="0"/>
              <a:t>‹#›</a:t>
            </a:fld>
            <a:endParaRPr lang="en-US" dirty="0"/>
          </a:p>
        </p:txBody>
      </p:sp>
    </p:spTree>
    <p:extLst>
      <p:ext uri="{BB962C8B-B14F-4D97-AF65-F5344CB8AC3E}">
        <p14:creationId xmlns:p14="http://schemas.microsoft.com/office/powerpoint/2010/main" val="418421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17FDB8-7667-41A8-82FF-16EC27700BF8}" type="datetimeFigureOut">
              <a:rPr lang="en-US" smtClean="0"/>
              <a:t>8/30/2020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E8C726-1D33-4A3B-94FF-A704CCF13235}" type="slidenum">
              <a:rPr lang="en-US" smtClean="0"/>
              <a:t>‹#›</a:t>
            </a:fld>
            <a:endParaRPr lang="en-US" dirty="0"/>
          </a:p>
        </p:txBody>
      </p:sp>
    </p:spTree>
    <p:extLst>
      <p:ext uri="{BB962C8B-B14F-4D97-AF65-F5344CB8AC3E}">
        <p14:creationId xmlns:p14="http://schemas.microsoft.com/office/powerpoint/2010/main" val="1401178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17FDB8-7667-41A8-82FF-16EC27700BF8}" type="datetimeFigureOut">
              <a:rPr lang="en-US" smtClean="0"/>
              <a:t>8/30/2020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E8C726-1D33-4A3B-94FF-A704CCF13235}" type="slidenum">
              <a:rPr lang="en-US" smtClean="0"/>
              <a:t>‹#›</a:t>
            </a:fld>
            <a:endParaRPr lang="en-US" dirty="0"/>
          </a:p>
        </p:txBody>
      </p:sp>
    </p:spTree>
    <p:extLst>
      <p:ext uri="{BB962C8B-B14F-4D97-AF65-F5344CB8AC3E}">
        <p14:creationId xmlns:p14="http://schemas.microsoft.com/office/powerpoint/2010/main" val="3338932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17FDB8-7667-41A8-82FF-16EC27700BF8}" type="datetimeFigureOut">
              <a:rPr lang="en-US" smtClean="0"/>
              <a:t>8/30/2020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E8C726-1D33-4A3B-94FF-A704CCF13235}" type="slidenum">
              <a:rPr lang="en-US" smtClean="0"/>
              <a:t>‹#›</a:t>
            </a:fld>
            <a:endParaRPr lang="en-US" dirty="0"/>
          </a:p>
        </p:txBody>
      </p:sp>
    </p:spTree>
    <p:extLst>
      <p:ext uri="{BB962C8B-B14F-4D97-AF65-F5344CB8AC3E}">
        <p14:creationId xmlns:p14="http://schemas.microsoft.com/office/powerpoint/2010/main" val="3613946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17FDB8-7667-41A8-82FF-16EC27700BF8}" type="datetimeFigureOut">
              <a:rPr lang="en-US" smtClean="0"/>
              <a:t>8/30/2020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E8C726-1D33-4A3B-94FF-A704CCF13235}" type="slidenum">
              <a:rPr lang="en-US" smtClean="0"/>
              <a:t>‹#›</a:t>
            </a:fld>
            <a:endParaRPr lang="en-US" dirty="0"/>
          </a:p>
        </p:txBody>
      </p:sp>
    </p:spTree>
    <p:extLst>
      <p:ext uri="{BB962C8B-B14F-4D97-AF65-F5344CB8AC3E}">
        <p14:creationId xmlns:p14="http://schemas.microsoft.com/office/powerpoint/2010/main" val="1363783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17FDB8-7667-41A8-82FF-16EC27700BF8}" type="datetimeFigureOut">
              <a:rPr lang="en-US" smtClean="0"/>
              <a:t>8/30/2020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E8C726-1D33-4A3B-94FF-A704CCF13235}" type="slidenum">
              <a:rPr lang="en-US" smtClean="0"/>
              <a:t>‹#›</a:t>
            </a:fld>
            <a:endParaRPr lang="en-US" dirty="0"/>
          </a:p>
        </p:txBody>
      </p:sp>
    </p:spTree>
    <p:extLst>
      <p:ext uri="{BB962C8B-B14F-4D97-AF65-F5344CB8AC3E}">
        <p14:creationId xmlns:p14="http://schemas.microsoft.com/office/powerpoint/2010/main" val="2670553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17FDB8-7667-41A8-82FF-16EC27700BF8}" type="datetimeFigureOut">
              <a:rPr lang="en-US" smtClean="0"/>
              <a:t>8/30/2020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7E8C726-1D33-4A3B-94FF-A704CCF13235}" type="slidenum">
              <a:rPr lang="en-US" smtClean="0"/>
              <a:t>‹#›</a:t>
            </a:fld>
            <a:endParaRPr lang="en-US" dirty="0"/>
          </a:p>
        </p:txBody>
      </p:sp>
    </p:spTree>
    <p:extLst>
      <p:ext uri="{BB962C8B-B14F-4D97-AF65-F5344CB8AC3E}">
        <p14:creationId xmlns:p14="http://schemas.microsoft.com/office/powerpoint/2010/main" val="1195493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17FDB8-7667-41A8-82FF-16EC27700BF8}" type="datetimeFigureOut">
              <a:rPr lang="en-US" smtClean="0"/>
              <a:t>8/30/2020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E8C726-1D33-4A3B-94FF-A704CCF13235}" type="slidenum">
              <a:rPr lang="en-US" smtClean="0"/>
              <a:t>‹#›</a:t>
            </a:fld>
            <a:endParaRPr lang="en-US" dirty="0"/>
          </a:p>
        </p:txBody>
      </p:sp>
    </p:spTree>
    <p:extLst>
      <p:ext uri="{BB962C8B-B14F-4D97-AF65-F5344CB8AC3E}">
        <p14:creationId xmlns:p14="http://schemas.microsoft.com/office/powerpoint/2010/main" val="2688785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17FDB8-7667-41A8-82FF-16EC27700BF8}" type="datetimeFigureOut">
              <a:rPr lang="en-US" smtClean="0"/>
              <a:t>8/30/2020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7E8C726-1D33-4A3B-94FF-A704CCF13235}" type="slidenum">
              <a:rPr lang="en-US" smtClean="0"/>
              <a:t>‹#›</a:t>
            </a:fld>
            <a:endParaRPr lang="en-US" dirty="0"/>
          </a:p>
        </p:txBody>
      </p:sp>
    </p:spTree>
    <p:extLst>
      <p:ext uri="{BB962C8B-B14F-4D97-AF65-F5344CB8AC3E}">
        <p14:creationId xmlns:p14="http://schemas.microsoft.com/office/powerpoint/2010/main" val="1664262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17FDB8-7667-41A8-82FF-16EC27700BF8}" type="datetimeFigureOut">
              <a:rPr lang="en-US" smtClean="0"/>
              <a:t>8/30/2020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E8C726-1D33-4A3B-94FF-A704CCF13235}" type="slidenum">
              <a:rPr lang="en-US" smtClean="0"/>
              <a:t>‹#›</a:t>
            </a:fld>
            <a:endParaRPr lang="en-US" dirty="0"/>
          </a:p>
        </p:txBody>
      </p:sp>
    </p:spTree>
    <p:extLst>
      <p:ext uri="{BB962C8B-B14F-4D97-AF65-F5344CB8AC3E}">
        <p14:creationId xmlns:p14="http://schemas.microsoft.com/office/powerpoint/2010/main" val="3232254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17FDB8-7667-41A8-82FF-16EC27700BF8}" type="datetimeFigureOut">
              <a:rPr lang="en-US" smtClean="0"/>
              <a:t>8/30/2020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E8C726-1D33-4A3B-94FF-A704CCF13235}" type="slidenum">
              <a:rPr lang="en-US" smtClean="0"/>
              <a:t>‹#›</a:t>
            </a:fld>
            <a:endParaRPr lang="en-US" dirty="0"/>
          </a:p>
        </p:txBody>
      </p:sp>
    </p:spTree>
    <p:extLst>
      <p:ext uri="{BB962C8B-B14F-4D97-AF65-F5344CB8AC3E}">
        <p14:creationId xmlns:p14="http://schemas.microsoft.com/office/powerpoint/2010/main" val="63405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17FDB8-7667-41A8-82FF-16EC27700BF8}" type="datetimeFigureOut">
              <a:rPr lang="en-US" smtClean="0"/>
              <a:t>8/30/2020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E8C726-1D33-4A3B-94FF-A704CCF13235}" type="slidenum">
              <a:rPr lang="en-US" smtClean="0"/>
              <a:t>‹#›</a:t>
            </a:fld>
            <a:endParaRPr lang="en-US" dirty="0"/>
          </a:p>
        </p:txBody>
      </p:sp>
    </p:spTree>
    <p:extLst>
      <p:ext uri="{BB962C8B-B14F-4D97-AF65-F5344CB8AC3E}">
        <p14:creationId xmlns:p14="http://schemas.microsoft.com/office/powerpoint/2010/main" val="4201165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jpeg"/><Relationship Id="rId7"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8.svg"/><Relationship Id="rId4" Type="http://schemas.openxmlformats.org/officeDocument/2006/relationships/image" Target="../media/image3.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E62466-F83D-4FB7-9A92-EE80E6D9E205}"/>
              </a:ext>
            </a:extLst>
          </p:cNvPr>
          <p:cNvSpPr/>
          <p:nvPr/>
        </p:nvSpPr>
        <p:spPr>
          <a:xfrm>
            <a:off x="8873" y="159843"/>
            <a:ext cx="9144000" cy="1754326"/>
          </a:xfrm>
          <a:prstGeom prst="rect">
            <a:avLst/>
          </a:prstGeom>
        </p:spPr>
        <p:txBody>
          <a:bodyPr wrap="square">
            <a:spAutoFit/>
          </a:bodyPr>
          <a:lstStyle/>
          <a:p>
            <a:pPr algn="ctr"/>
            <a:r>
              <a:rPr lang="en-US" sz="3600" b="1" dirty="0">
                <a:solidFill>
                  <a:schemeClr val="bg1"/>
                </a:solidFill>
              </a:rPr>
              <a:t>Climate Change &amp; Agriculture</a:t>
            </a:r>
          </a:p>
          <a:p>
            <a:pPr algn="ctr"/>
            <a:r>
              <a:rPr lang="en-US" sz="3600" i="1" dirty="0">
                <a:solidFill>
                  <a:schemeClr val="bg1"/>
                </a:solidFill>
              </a:rPr>
              <a:t>Connections, Science &amp; Opportunities</a:t>
            </a:r>
          </a:p>
          <a:p>
            <a:pPr algn="ctr"/>
            <a:r>
              <a:rPr lang="en-US" b="1" i="1" dirty="0" err="1">
                <a:solidFill>
                  <a:schemeClr val="accent3">
                    <a:lumMod val="40000"/>
                    <a:lumOff val="60000"/>
                  </a:schemeClr>
                </a:solidFill>
                <a:latin typeface="Calibri" panose="020F0502020204030204" pitchFamily="34" charset="0"/>
                <a:ea typeface="Times New Roman" panose="02020603050405020304" pitchFamily="18" charset="0"/>
              </a:rPr>
              <a:t>Fibershed</a:t>
            </a:r>
            <a:r>
              <a:rPr lang="en-US" b="1" i="1" dirty="0">
                <a:solidFill>
                  <a:schemeClr val="accent3">
                    <a:lumMod val="40000"/>
                    <a:lumOff val="60000"/>
                  </a:schemeClr>
                </a:solidFill>
                <a:latin typeface="Calibri" panose="020F0502020204030204" pitchFamily="34" charset="0"/>
                <a:ea typeface="Times New Roman" panose="02020603050405020304" pitchFamily="18" charset="0"/>
              </a:rPr>
              <a:t>: Regenerating our Textile System</a:t>
            </a:r>
            <a:endParaRPr lang="en-US" sz="1800" b="1" i="1" dirty="0">
              <a:solidFill>
                <a:schemeClr val="accent3">
                  <a:lumMod val="40000"/>
                  <a:lumOff val="60000"/>
                </a:schemeClr>
              </a:solidFill>
              <a:effectLst/>
              <a:latin typeface="Calibri" panose="020F0502020204030204" pitchFamily="34" charset="0"/>
              <a:ea typeface="Times New Roman" panose="02020603050405020304" pitchFamily="18" charset="0"/>
            </a:endParaRPr>
          </a:p>
          <a:p>
            <a:pPr algn="ctr"/>
            <a:r>
              <a:rPr lang="en-US" sz="1800" b="1" i="1" dirty="0">
                <a:solidFill>
                  <a:schemeClr val="accent3">
                    <a:lumMod val="40000"/>
                    <a:lumOff val="60000"/>
                  </a:schemeClr>
                </a:solidFill>
                <a:effectLst/>
                <a:latin typeface="Calibri" panose="020F0502020204030204" pitchFamily="34" charset="0"/>
                <a:ea typeface="Times New Roman" panose="02020603050405020304" pitchFamily="18" charset="0"/>
              </a:rPr>
              <a:t>Session 3: Deepening Impact Assessments toward Social and Climate Goals, 31 Aug 2020</a:t>
            </a:r>
            <a:endParaRPr lang="en-US" sz="1800" i="1" dirty="0">
              <a:solidFill>
                <a:schemeClr val="accent3">
                  <a:lumMod val="40000"/>
                  <a:lumOff val="60000"/>
                </a:schemeClr>
              </a:solidFill>
              <a:effectLst/>
              <a:latin typeface="Times New Roman" panose="02020603050405020304" pitchFamily="18" charset="0"/>
              <a:ea typeface="Times New Roman" panose="02020603050405020304" pitchFamily="18" charset="0"/>
            </a:endParaRPr>
          </a:p>
        </p:txBody>
      </p:sp>
      <p:pic>
        <p:nvPicPr>
          <p:cNvPr id="8" name="Picture 3" descr="P:\CURRENT &amp; RECENT FY PROJECTS\FY17 Projects\Floods_droughts report\figures and photos from report\family flood in iowa_ucsusa_14593874.jpg">
            <a:extLst>
              <a:ext uri="{FF2B5EF4-FFF2-40B4-BE49-F238E27FC236}">
                <a16:creationId xmlns:a16="http://schemas.microsoft.com/office/drawing/2014/main" id="{BFD35B12-6630-4C40-B66B-215DBA19255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48400" y="2371724"/>
            <a:ext cx="2819400" cy="21145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AB0EF0A-B3FA-4D93-B3E4-31195DD9C9BD}"/>
              </a:ext>
            </a:extLst>
          </p:cNvPr>
          <p:cNvSpPr/>
          <p:nvPr/>
        </p:nvSpPr>
        <p:spPr>
          <a:xfrm>
            <a:off x="6400800" y="4486275"/>
            <a:ext cx="2356030" cy="276999"/>
          </a:xfrm>
          <a:prstGeom prst="rect">
            <a:avLst/>
          </a:prstGeom>
        </p:spPr>
        <p:txBody>
          <a:bodyPr wrap="none">
            <a:spAutoFit/>
          </a:bodyPr>
          <a:lstStyle/>
          <a:p>
            <a:r>
              <a:rPr lang="en-US" sz="1200" i="1" dirty="0">
                <a:solidFill>
                  <a:schemeClr val="bg1">
                    <a:lumMod val="50000"/>
                  </a:schemeClr>
                </a:solidFill>
                <a:latin typeface="+mj-lt"/>
              </a:rPr>
              <a:t>Credit: Russ Munn/</a:t>
            </a:r>
            <a:r>
              <a:rPr lang="en-US" sz="1200" i="1" dirty="0" err="1">
                <a:solidFill>
                  <a:schemeClr val="bg1">
                    <a:lumMod val="50000"/>
                  </a:schemeClr>
                </a:solidFill>
                <a:latin typeface="+mj-lt"/>
              </a:rPr>
              <a:t>AgStock</a:t>
            </a:r>
            <a:r>
              <a:rPr lang="en-US" sz="1200" i="1" dirty="0">
                <a:solidFill>
                  <a:schemeClr val="bg1">
                    <a:lumMod val="50000"/>
                  </a:schemeClr>
                </a:solidFill>
                <a:latin typeface="+mj-lt"/>
              </a:rPr>
              <a:t> Images</a:t>
            </a:r>
          </a:p>
        </p:txBody>
      </p:sp>
      <p:pic>
        <p:nvPicPr>
          <p:cNvPr id="13" name="Picture 2" descr="Gleaning collard greens at a Maryland farm">
            <a:extLst>
              <a:ext uri="{FF2B5EF4-FFF2-40B4-BE49-F238E27FC236}">
                <a16:creationId xmlns:a16="http://schemas.microsoft.com/office/drawing/2014/main" id="{2BDCCBD0-BD58-4884-8704-6E4223ABA3D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804" r="27677"/>
          <a:stretch/>
        </p:blipFill>
        <p:spPr bwMode="auto">
          <a:xfrm>
            <a:off x="3451461" y="4880098"/>
            <a:ext cx="2530919" cy="174390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C66FD4A8-9B26-4D1F-9218-33B24111A14E}"/>
              </a:ext>
            </a:extLst>
          </p:cNvPr>
          <p:cNvSpPr/>
          <p:nvPr/>
        </p:nvSpPr>
        <p:spPr>
          <a:xfrm>
            <a:off x="3693332" y="6581001"/>
            <a:ext cx="1900264" cy="276999"/>
          </a:xfrm>
          <a:prstGeom prst="rect">
            <a:avLst/>
          </a:prstGeom>
        </p:spPr>
        <p:txBody>
          <a:bodyPr wrap="none">
            <a:spAutoFit/>
          </a:bodyPr>
          <a:lstStyle/>
          <a:p>
            <a:r>
              <a:rPr lang="en-US" sz="1200" i="1" dirty="0">
                <a:solidFill>
                  <a:schemeClr val="bg1">
                    <a:lumMod val="50000"/>
                  </a:schemeClr>
                </a:solidFill>
                <a:latin typeface="+mj-lt"/>
              </a:rPr>
              <a:t>Credit: Preston Keres, USDA</a:t>
            </a:r>
          </a:p>
        </p:txBody>
      </p:sp>
      <p:pic>
        <p:nvPicPr>
          <p:cNvPr id="2" name="Picture 1" descr="Image result for earth">
            <a:extLst>
              <a:ext uri="{FF2B5EF4-FFF2-40B4-BE49-F238E27FC236}">
                <a16:creationId xmlns:a16="http://schemas.microsoft.com/office/drawing/2014/main" id="{D3A0214F-DE71-4D6F-BE17-8B3C56B520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3560" y="2524931"/>
            <a:ext cx="1456640" cy="1456640"/>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Line Arrow: Clockwise curve">
            <a:extLst>
              <a:ext uri="{FF2B5EF4-FFF2-40B4-BE49-F238E27FC236}">
                <a16:creationId xmlns:a16="http://schemas.microsoft.com/office/drawing/2014/main" id="{4AD659C1-4C0D-4C00-BEAE-AA1A0D6B2EB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6864075">
            <a:off x="3128559" y="2796051"/>
            <a:ext cx="914400" cy="914400"/>
          </a:xfrm>
          <a:prstGeom prst="rect">
            <a:avLst/>
          </a:prstGeom>
        </p:spPr>
      </p:pic>
      <p:pic>
        <p:nvPicPr>
          <p:cNvPr id="4" name="Graphic 3" descr="Line Arrow: Clockwise curve">
            <a:extLst>
              <a:ext uri="{FF2B5EF4-FFF2-40B4-BE49-F238E27FC236}">
                <a16:creationId xmlns:a16="http://schemas.microsoft.com/office/drawing/2014/main" id="{61AC6F14-14C3-4953-AF48-7BFB6F28388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525452">
            <a:off x="5282087" y="2827720"/>
            <a:ext cx="914400" cy="914400"/>
          </a:xfrm>
          <a:prstGeom prst="rect">
            <a:avLst/>
          </a:prstGeom>
        </p:spPr>
      </p:pic>
      <p:pic>
        <p:nvPicPr>
          <p:cNvPr id="5" name="Picture 4">
            <a:extLst>
              <a:ext uri="{FF2B5EF4-FFF2-40B4-BE49-F238E27FC236}">
                <a16:creationId xmlns:a16="http://schemas.microsoft.com/office/drawing/2014/main" id="{1BC2D8E7-0633-405D-990E-0E4A878472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00" y="2355173"/>
            <a:ext cx="2944232" cy="1962821"/>
          </a:xfrm>
          <a:prstGeom prst="rect">
            <a:avLst/>
          </a:prstGeom>
        </p:spPr>
      </p:pic>
      <p:sp>
        <p:nvSpPr>
          <p:cNvPr id="6" name="Rectangle 5">
            <a:extLst>
              <a:ext uri="{FF2B5EF4-FFF2-40B4-BE49-F238E27FC236}">
                <a16:creationId xmlns:a16="http://schemas.microsoft.com/office/drawing/2014/main" id="{A64915EC-98D0-4266-A471-0F71ADDEF828}"/>
              </a:ext>
            </a:extLst>
          </p:cNvPr>
          <p:cNvSpPr/>
          <p:nvPr/>
        </p:nvSpPr>
        <p:spPr>
          <a:xfrm>
            <a:off x="228935" y="4336744"/>
            <a:ext cx="1853071" cy="461665"/>
          </a:xfrm>
          <a:prstGeom prst="rect">
            <a:avLst/>
          </a:prstGeom>
        </p:spPr>
        <p:txBody>
          <a:bodyPr wrap="none">
            <a:spAutoFit/>
          </a:bodyPr>
          <a:lstStyle/>
          <a:p>
            <a:r>
              <a:rPr lang="en-US" sz="1200" i="1" dirty="0">
                <a:solidFill>
                  <a:schemeClr val="bg1">
                    <a:lumMod val="50000"/>
                  </a:schemeClr>
                </a:solidFill>
                <a:latin typeface="+mj-lt"/>
              </a:rPr>
              <a:t>Credit: </a:t>
            </a:r>
            <a:r>
              <a:rPr lang="en-US" sz="1200" i="1" dirty="0" err="1">
                <a:solidFill>
                  <a:schemeClr val="bg1">
                    <a:lumMod val="50000"/>
                  </a:schemeClr>
                </a:solidFill>
                <a:latin typeface="+mj-lt"/>
              </a:rPr>
              <a:t>BanksPhotos</a:t>
            </a:r>
            <a:r>
              <a:rPr lang="en-US" sz="1200" i="1" dirty="0">
                <a:solidFill>
                  <a:schemeClr val="bg1">
                    <a:lumMod val="50000"/>
                  </a:schemeClr>
                </a:solidFill>
                <a:latin typeface="+mj-lt"/>
              </a:rPr>
              <a:t>/iStock</a:t>
            </a:r>
          </a:p>
          <a:p>
            <a:endParaRPr lang="en-US" sz="1200" i="1" dirty="0">
              <a:solidFill>
                <a:schemeClr val="bg1">
                  <a:lumMod val="50000"/>
                </a:schemeClr>
              </a:solidFill>
              <a:latin typeface="+mj-lt"/>
            </a:endParaRPr>
          </a:p>
        </p:txBody>
      </p:sp>
      <p:pic>
        <p:nvPicPr>
          <p:cNvPr id="20" name="Graphic 19" descr="Line Arrow: Clockwise curve">
            <a:extLst>
              <a:ext uri="{FF2B5EF4-FFF2-40B4-BE49-F238E27FC236}">
                <a16:creationId xmlns:a16="http://schemas.microsoft.com/office/drawing/2014/main" id="{4549035B-0DF3-4450-A407-F7047F2BD0A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3664213">
            <a:off x="4302748" y="3931870"/>
            <a:ext cx="914400" cy="914400"/>
          </a:xfrm>
          <a:prstGeom prst="rect">
            <a:avLst/>
          </a:prstGeom>
        </p:spPr>
      </p:pic>
      <p:pic>
        <p:nvPicPr>
          <p:cNvPr id="22" name="Graphic 21" descr="Line Arrow: Clockwise curve">
            <a:extLst>
              <a:ext uri="{FF2B5EF4-FFF2-40B4-BE49-F238E27FC236}">
                <a16:creationId xmlns:a16="http://schemas.microsoft.com/office/drawing/2014/main" id="{41B0ACCA-32A7-4CFB-A0E8-F758D459B68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3080679">
            <a:off x="3915945" y="3892088"/>
            <a:ext cx="914400" cy="914400"/>
          </a:xfrm>
          <a:prstGeom prst="rect">
            <a:avLst/>
          </a:prstGeom>
        </p:spPr>
      </p:pic>
    </p:spTree>
    <p:extLst>
      <p:ext uri="{BB962C8B-B14F-4D97-AF65-F5344CB8AC3E}">
        <p14:creationId xmlns:p14="http://schemas.microsoft.com/office/powerpoint/2010/main" val="858118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Users\mdelonge\Desktop\ucsusa_73864553.jpg">
            <a:extLst>
              <a:ext uri="{FF2B5EF4-FFF2-40B4-BE49-F238E27FC236}">
                <a16:creationId xmlns:a16="http://schemas.microsoft.com/office/drawing/2014/main" id="{1FB18EF3-004F-446C-A1C5-B09AA54CB5D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61" r="30068"/>
          <a:stretch/>
        </p:blipFill>
        <p:spPr bwMode="auto">
          <a:xfrm>
            <a:off x="6992147" y="4687877"/>
            <a:ext cx="2183931" cy="16668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5A4EC0F-78B5-4842-BAE4-83FC7CD5C07E}"/>
              </a:ext>
            </a:extLst>
          </p:cNvPr>
          <p:cNvGrpSpPr/>
          <p:nvPr/>
        </p:nvGrpSpPr>
        <p:grpSpPr>
          <a:xfrm>
            <a:off x="4147996" y="4687877"/>
            <a:ext cx="2789379" cy="1943846"/>
            <a:chOff x="6275184" y="1160116"/>
            <a:chExt cx="2789379" cy="1943846"/>
          </a:xfrm>
        </p:grpSpPr>
        <p:pic>
          <p:nvPicPr>
            <p:cNvPr id="16386" name="Picture 2" descr="The HEAL Food Alliance">
              <a:extLst>
                <a:ext uri="{FF2B5EF4-FFF2-40B4-BE49-F238E27FC236}">
                  <a16:creationId xmlns:a16="http://schemas.microsoft.com/office/drawing/2014/main" id="{11C82D8C-3DAA-4D8B-BDFC-36CD084C74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5184" y="1160116"/>
              <a:ext cx="2789379" cy="166684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4613019E-8E45-4210-8585-A2E4AC2C4E98}"/>
                </a:ext>
              </a:extLst>
            </p:cNvPr>
            <p:cNvSpPr/>
            <p:nvPr/>
          </p:nvSpPr>
          <p:spPr>
            <a:xfrm>
              <a:off x="7243359" y="2826963"/>
              <a:ext cx="1821204" cy="276999"/>
            </a:xfrm>
            <a:prstGeom prst="rect">
              <a:avLst/>
            </a:prstGeom>
          </p:spPr>
          <p:txBody>
            <a:bodyPr wrap="none">
              <a:spAutoFit/>
            </a:bodyPr>
            <a:lstStyle/>
            <a:p>
              <a:r>
                <a:rPr lang="en-US" sz="1200" i="1" dirty="0">
                  <a:solidFill>
                    <a:schemeClr val="bg1">
                      <a:lumMod val="50000"/>
                    </a:schemeClr>
                  </a:solidFill>
                </a:rPr>
                <a:t>Credit: HEAL Food Alliance</a:t>
              </a:r>
            </a:p>
          </p:txBody>
        </p:sp>
      </p:grpSp>
      <p:sp>
        <p:nvSpPr>
          <p:cNvPr id="17" name="Rectangle 16">
            <a:extLst>
              <a:ext uri="{FF2B5EF4-FFF2-40B4-BE49-F238E27FC236}">
                <a16:creationId xmlns:a16="http://schemas.microsoft.com/office/drawing/2014/main" id="{927DE268-A9D0-434C-AE77-42B373A5C669}"/>
              </a:ext>
            </a:extLst>
          </p:cNvPr>
          <p:cNvSpPr/>
          <p:nvPr/>
        </p:nvSpPr>
        <p:spPr>
          <a:xfrm>
            <a:off x="6992147" y="6363622"/>
            <a:ext cx="2183931" cy="276999"/>
          </a:xfrm>
          <a:prstGeom prst="rect">
            <a:avLst/>
          </a:prstGeom>
        </p:spPr>
        <p:txBody>
          <a:bodyPr wrap="none">
            <a:spAutoFit/>
          </a:bodyPr>
          <a:lstStyle/>
          <a:p>
            <a:r>
              <a:rPr lang="en-US" sz="1200" i="1" dirty="0">
                <a:solidFill>
                  <a:schemeClr val="bg1">
                    <a:lumMod val="50000"/>
                  </a:schemeClr>
                </a:solidFill>
              </a:rPr>
              <a:t>Credit: Eric E Johnson/CC (Flickr)</a:t>
            </a:r>
          </a:p>
        </p:txBody>
      </p:sp>
      <p:sp>
        <p:nvSpPr>
          <p:cNvPr id="28" name="Rectangle 27">
            <a:extLst>
              <a:ext uri="{FF2B5EF4-FFF2-40B4-BE49-F238E27FC236}">
                <a16:creationId xmlns:a16="http://schemas.microsoft.com/office/drawing/2014/main" id="{B6AB9725-0F28-4649-BAA3-AE117B46D7CB}"/>
              </a:ext>
            </a:extLst>
          </p:cNvPr>
          <p:cNvSpPr/>
          <p:nvPr/>
        </p:nvSpPr>
        <p:spPr>
          <a:xfrm>
            <a:off x="271200" y="1777497"/>
            <a:ext cx="4419600" cy="3046988"/>
          </a:xfrm>
          <a:prstGeom prst="rect">
            <a:avLst/>
          </a:prstGeom>
        </p:spPr>
        <p:txBody>
          <a:bodyPr wrap="square">
            <a:spAutoFit/>
          </a:bodyPr>
          <a:lstStyle/>
          <a:p>
            <a:pPr marL="457200" indent="-457200">
              <a:buFont typeface="Arial" panose="020B0604020202020204" pitchFamily="34" charset="0"/>
              <a:buChar char="•"/>
            </a:pPr>
            <a:r>
              <a:rPr lang="en-US" sz="2400" b="1" dirty="0">
                <a:solidFill>
                  <a:schemeClr val="bg1"/>
                </a:solidFill>
              </a:rPr>
              <a:t>Scale of challenge</a:t>
            </a:r>
          </a:p>
          <a:p>
            <a:pPr marL="457200" indent="-457200">
              <a:buFont typeface="Arial" panose="020B0604020202020204" pitchFamily="34" charset="0"/>
              <a:buChar char="•"/>
            </a:pPr>
            <a:r>
              <a:rPr lang="en-US" sz="2400" b="1" dirty="0">
                <a:solidFill>
                  <a:schemeClr val="bg1"/>
                </a:solidFill>
              </a:rPr>
              <a:t>Logistical challenges</a:t>
            </a:r>
          </a:p>
          <a:p>
            <a:pPr marL="914400" lvl="1" indent="-457200">
              <a:buFont typeface="Arial" panose="020B0604020202020204" pitchFamily="34" charset="0"/>
              <a:buChar char="•"/>
            </a:pPr>
            <a:r>
              <a:rPr lang="en-US" sz="2400" b="1" i="1" dirty="0">
                <a:solidFill>
                  <a:schemeClr val="bg1"/>
                </a:solidFill>
              </a:rPr>
              <a:t>Measuring carbon change</a:t>
            </a:r>
          </a:p>
          <a:p>
            <a:pPr marL="914400" lvl="1" indent="-457200">
              <a:buFont typeface="Arial" panose="020B0604020202020204" pitchFamily="34" charset="0"/>
              <a:buChar char="•"/>
            </a:pPr>
            <a:r>
              <a:rPr lang="en-US" sz="2400" b="1" i="1" dirty="0">
                <a:solidFill>
                  <a:schemeClr val="bg1"/>
                </a:solidFill>
              </a:rPr>
              <a:t>C sequestration rates &amp; saturation</a:t>
            </a:r>
          </a:p>
          <a:p>
            <a:pPr marL="914400" lvl="1" indent="-457200">
              <a:buFont typeface="Arial" panose="020B0604020202020204" pitchFamily="34" charset="0"/>
              <a:buChar char="•"/>
            </a:pPr>
            <a:r>
              <a:rPr lang="en-US" sz="2400" b="1" i="1" dirty="0">
                <a:solidFill>
                  <a:schemeClr val="bg1"/>
                </a:solidFill>
              </a:rPr>
              <a:t>Net GHG accounting</a:t>
            </a:r>
          </a:p>
          <a:p>
            <a:pPr marL="457200" indent="-457200">
              <a:buFont typeface="Arial" panose="020B0604020202020204" pitchFamily="34" charset="0"/>
              <a:buChar char="•"/>
            </a:pPr>
            <a:endParaRPr lang="en-US" sz="2400" b="1" dirty="0">
              <a:solidFill>
                <a:schemeClr val="bg1"/>
              </a:solidFill>
            </a:endParaRPr>
          </a:p>
          <a:p>
            <a:pPr marL="457200" indent="-457200">
              <a:buFont typeface="Arial" panose="020B0604020202020204" pitchFamily="34" charset="0"/>
              <a:buChar char="•"/>
            </a:pPr>
            <a:endParaRPr lang="en-US" sz="2400" b="1" dirty="0">
              <a:solidFill>
                <a:schemeClr val="bg1"/>
              </a:solidFill>
            </a:endParaRPr>
          </a:p>
        </p:txBody>
      </p:sp>
      <p:sp>
        <p:nvSpPr>
          <p:cNvPr id="12" name="Rectangle 11">
            <a:extLst>
              <a:ext uri="{FF2B5EF4-FFF2-40B4-BE49-F238E27FC236}">
                <a16:creationId xmlns:a16="http://schemas.microsoft.com/office/drawing/2014/main" id="{854CE2E6-2E84-41C9-81B0-F888B3254362}"/>
              </a:ext>
            </a:extLst>
          </p:cNvPr>
          <p:cNvSpPr/>
          <p:nvPr/>
        </p:nvSpPr>
        <p:spPr>
          <a:xfrm>
            <a:off x="8873" y="159843"/>
            <a:ext cx="9144000" cy="1200329"/>
          </a:xfrm>
          <a:prstGeom prst="rect">
            <a:avLst/>
          </a:prstGeom>
        </p:spPr>
        <p:txBody>
          <a:bodyPr wrap="square">
            <a:spAutoFit/>
          </a:bodyPr>
          <a:lstStyle/>
          <a:p>
            <a:pPr algn="ctr"/>
            <a:r>
              <a:rPr lang="en-US" sz="3600" b="1" dirty="0">
                <a:solidFill>
                  <a:schemeClr val="bg1"/>
                </a:solidFill>
              </a:rPr>
              <a:t>Climate Change &amp; Agriculture</a:t>
            </a:r>
          </a:p>
          <a:p>
            <a:pPr algn="ctr"/>
            <a:r>
              <a:rPr lang="en-US" sz="3600" i="1" dirty="0">
                <a:solidFill>
                  <a:schemeClr val="bg1"/>
                </a:solidFill>
              </a:rPr>
              <a:t>Obstacles &amp; Opportunities</a:t>
            </a:r>
          </a:p>
        </p:txBody>
      </p:sp>
      <p:pic>
        <p:nvPicPr>
          <p:cNvPr id="13" name="Picture 2" descr="https://www.ucsusa.org/sites/default/files/styles/herospace/public/images/2018/06/fa-farmer-new-hero-image.jpg?itok=vdHnLlWO">
            <a:extLst>
              <a:ext uri="{FF2B5EF4-FFF2-40B4-BE49-F238E27FC236}">
                <a16:creationId xmlns:a16="http://schemas.microsoft.com/office/drawing/2014/main" id="{8F5F0E96-C611-4F92-BA63-EDA5EC9ED30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241" r="23321"/>
          <a:stretch/>
        </p:blipFill>
        <p:spPr bwMode="auto">
          <a:xfrm>
            <a:off x="1918692" y="4687877"/>
            <a:ext cx="2100018" cy="167574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7C024B08-1615-4902-B46E-949F1D276C70}"/>
              </a:ext>
            </a:extLst>
          </p:cNvPr>
          <p:cNvSpPr/>
          <p:nvPr/>
        </p:nvSpPr>
        <p:spPr>
          <a:xfrm>
            <a:off x="1873028" y="6443642"/>
            <a:ext cx="1614545" cy="246221"/>
          </a:xfrm>
          <a:prstGeom prst="rect">
            <a:avLst/>
          </a:prstGeom>
        </p:spPr>
        <p:txBody>
          <a:bodyPr wrap="none">
            <a:spAutoFit/>
          </a:bodyPr>
          <a:lstStyle/>
          <a:p>
            <a:r>
              <a:rPr lang="en-US" sz="1000" i="1" dirty="0">
                <a:solidFill>
                  <a:schemeClr val="bg1">
                    <a:lumMod val="50000"/>
                  </a:schemeClr>
                </a:solidFill>
              </a:rPr>
              <a:t>Credit: Preston Keres, USDA</a:t>
            </a:r>
          </a:p>
        </p:txBody>
      </p:sp>
      <p:sp>
        <p:nvSpPr>
          <p:cNvPr id="33" name="Rectangle 32">
            <a:extLst>
              <a:ext uri="{FF2B5EF4-FFF2-40B4-BE49-F238E27FC236}">
                <a16:creationId xmlns:a16="http://schemas.microsoft.com/office/drawing/2014/main" id="{F8EEB34D-52A4-453D-8762-B6E432ED6944}"/>
              </a:ext>
            </a:extLst>
          </p:cNvPr>
          <p:cNvSpPr/>
          <p:nvPr/>
        </p:nvSpPr>
        <p:spPr>
          <a:xfrm>
            <a:off x="4747514" y="1725902"/>
            <a:ext cx="4419600" cy="3046988"/>
          </a:xfrm>
          <a:prstGeom prst="rect">
            <a:avLst/>
          </a:prstGeom>
        </p:spPr>
        <p:txBody>
          <a:bodyPr wrap="square">
            <a:spAutoFit/>
          </a:bodyPr>
          <a:lstStyle/>
          <a:p>
            <a:endParaRPr lang="en-US" sz="2400" b="1" dirty="0">
              <a:solidFill>
                <a:schemeClr val="bg1"/>
              </a:solidFill>
            </a:endParaRPr>
          </a:p>
          <a:p>
            <a:pPr marL="457200" indent="-457200">
              <a:buFont typeface="Arial" panose="020B0604020202020204" pitchFamily="34" charset="0"/>
              <a:buChar char="•"/>
            </a:pPr>
            <a:r>
              <a:rPr lang="en-US" sz="2400" b="1" dirty="0">
                <a:solidFill>
                  <a:schemeClr val="bg1"/>
                </a:solidFill>
              </a:rPr>
              <a:t>Science – demonstrating opportunity</a:t>
            </a:r>
          </a:p>
          <a:p>
            <a:pPr marL="457200" indent="-457200">
              <a:buFont typeface="Arial" panose="020B0604020202020204" pitchFamily="34" charset="0"/>
              <a:buChar char="•"/>
            </a:pPr>
            <a:r>
              <a:rPr lang="en-US" sz="2400" b="1" dirty="0">
                <a:solidFill>
                  <a:schemeClr val="bg1"/>
                </a:solidFill>
              </a:rPr>
              <a:t>Growing interest – farmers, consumers, companies</a:t>
            </a:r>
          </a:p>
          <a:p>
            <a:pPr marL="457200" indent="-457200">
              <a:buFont typeface="Arial" panose="020B0604020202020204" pitchFamily="34" charset="0"/>
              <a:buChar char="•"/>
            </a:pPr>
            <a:r>
              <a:rPr lang="en-US" sz="2400" b="1" dirty="0">
                <a:solidFill>
                  <a:schemeClr val="bg1"/>
                </a:solidFill>
              </a:rPr>
              <a:t>Policy momentum – states, federal</a:t>
            </a:r>
          </a:p>
          <a:p>
            <a:pPr marL="457200" indent="-457200">
              <a:buFont typeface="Arial" panose="020B0604020202020204" pitchFamily="34" charset="0"/>
              <a:buChar char="•"/>
            </a:pPr>
            <a:endParaRPr lang="en-US" sz="2400" b="1" dirty="0">
              <a:solidFill>
                <a:schemeClr val="bg1"/>
              </a:solidFill>
            </a:endParaRPr>
          </a:p>
        </p:txBody>
      </p:sp>
      <p:pic>
        <p:nvPicPr>
          <p:cNvPr id="16384" name="Picture 16383">
            <a:extLst>
              <a:ext uri="{FF2B5EF4-FFF2-40B4-BE49-F238E27FC236}">
                <a16:creationId xmlns:a16="http://schemas.microsoft.com/office/drawing/2014/main" id="{22BE4DE9-A6E5-4769-9385-523FB685B23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214"/>
          <a:stretch/>
        </p:blipFill>
        <p:spPr>
          <a:xfrm>
            <a:off x="0" y="4687877"/>
            <a:ext cx="1834160" cy="1679973"/>
          </a:xfrm>
          <a:prstGeom prst="rect">
            <a:avLst/>
          </a:prstGeom>
        </p:spPr>
      </p:pic>
    </p:spTree>
    <p:extLst>
      <p:ext uri="{BB962C8B-B14F-4D97-AF65-F5344CB8AC3E}">
        <p14:creationId xmlns:p14="http://schemas.microsoft.com/office/powerpoint/2010/main" val="276077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C6C59A-1905-421D-A095-1AD8D48372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501" t="5556" r="2499" b="6665"/>
          <a:stretch/>
        </p:blipFill>
        <p:spPr>
          <a:xfrm>
            <a:off x="6862449" y="3331738"/>
            <a:ext cx="2281551" cy="2145744"/>
          </a:xfrm>
          <a:prstGeom prst="rect">
            <a:avLst/>
          </a:prstGeom>
        </p:spPr>
      </p:pic>
      <p:pic>
        <p:nvPicPr>
          <p:cNvPr id="10" name="Picture 9">
            <a:extLst>
              <a:ext uri="{FF2B5EF4-FFF2-40B4-BE49-F238E27FC236}">
                <a16:creationId xmlns:a16="http://schemas.microsoft.com/office/drawing/2014/main" id="{9AE9AE3B-A7F7-4E4B-AFC7-9038F4DD3D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833" t="14690"/>
          <a:stretch/>
        </p:blipFill>
        <p:spPr>
          <a:xfrm>
            <a:off x="4571999" y="3359780"/>
            <a:ext cx="2212384" cy="2126620"/>
          </a:xfrm>
          <a:prstGeom prst="rect">
            <a:avLst/>
          </a:prstGeom>
        </p:spPr>
      </p:pic>
      <p:pic>
        <p:nvPicPr>
          <p:cNvPr id="11" name="Picture 2" descr="U:\Blogs &amp; Photos\Photos\Photos_SavannaInst\Carandale_SI and IUCN trying Seaberry.JPG">
            <a:extLst>
              <a:ext uri="{FF2B5EF4-FFF2-40B4-BE49-F238E27FC236}">
                <a16:creationId xmlns:a16="http://schemas.microsoft.com/office/drawing/2014/main" id="{220D308A-6315-4AA6-A579-7488D5B189A3}"/>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38710" t="18286" r="1613"/>
          <a:stretch/>
        </p:blipFill>
        <p:spPr bwMode="auto">
          <a:xfrm>
            <a:off x="0" y="3335511"/>
            <a:ext cx="2094287" cy="21508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0FFF2E39-CA37-4BA7-BE51-68E931EE3A4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492" t="13885" r="31591"/>
          <a:stretch/>
        </p:blipFill>
        <p:spPr bwMode="auto">
          <a:xfrm>
            <a:off x="2162727" y="3342801"/>
            <a:ext cx="2345565" cy="2126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A5B0E333-9092-4F08-BC44-0478DC31FB08}"/>
              </a:ext>
            </a:extLst>
          </p:cNvPr>
          <p:cNvSpPr/>
          <p:nvPr/>
        </p:nvSpPr>
        <p:spPr>
          <a:xfrm>
            <a:off x="4383594" y="1121938"/>
            <a:ext cx="4760406" cy="1754326"/>
          </a:xfrm>
          <a:prstGeom prst="rect">
            <a:avLst/>
          </a:prstGeom>
        </p:spPr>
        <p:txBody>
          <a:bodyPr wrap="none">
            <a:spAutoFit/>
          </a:bodyPr>
          <a:lstStyle/>
          <a:p>
            <a:r>
              <a:rPr lang="en-US" sz="3600" b="1" dirty="0">
                <a:solidFill>
                  <a:schemeClr val="accent5">
                    <a:lumMod val="60000"/>
                    <a:lumOff val="40000"/>
                  </a:schemeClr>
                </a:solidFill>
              </a:rPr>
              <a:t>Marcia DeLonge, PhD</a:t>
            </a:r>
          </a:p>
          <a:p>
            <a:r>
              <a:rPr lang="en-US" sz="2400" b="1" dirty="0">
                <a:solidFill>
                  <a:schemeClr val="bg1"/>
                </a:solidFill>
              </a:rPr>
              <a:t>Research Director &amp; Senior Scientist</a:t>
            </a:r>
          </a:p>
          <a:p>
            <a:r>
              <a:rPr lang="en-US" sz="2400" i="1" dirty="0">
                <a:solidFill>
                  <a:schemeClr val="bg1"/>
                </a:solidFill>
              </a:rPr>
              <a:t>Food &amp; Environment Program</a:t>
            </a:r>
          </a:p>
          <a:p>
            <a:r>
              <a:rPr lang="en-US" sz="2400" i="1" dirty="0">
                <a:solidFill>
                  <a:schemeClr val="bg1"/>
                </a:solidFill>
              </a:rPr>
              <a:t>Union of Concerned Scientists</a:t>
            </a:r>
          </a:p>
        </p:txBody>
      </p:sp>
      <p:pic>
        <p:nvPicPr>
          <p:cNvPr id="3" name="Picture 4">
            <a:extLst>
              <a:ext uri="{FF2B5EF4-FFF2-40B4-BE49-F238E27FC236}">
                <a16:creationId xmlns:a16="http://schemas.microsoft.com/office/drawing/2014/main" id="{5AE947B3-AFD2-4FD3-BF0C-F25EE4BD1CD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14" y="1121938"/>
            <a:ext cx="4190999"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8D781FB-30E5-406D-B518-0BB7E0260851}"/>
              </a:ext>
            </a:extLst>
          </p:cNvPr>
          <p:cNvSpPr/>
          <p:nvPr/>
        </p:nvSpPr>
        <p:spPr>
          <a:xfrm>
            <a:off x="1093898" y="5594784"/>
            <a:ext cx="6956201" cy="1200329"/>
          </a:xfrm>
          <a:prstGeom prst="rect">
            <a:avLst/>
          </a:prstGeom>
        </p:spPr>
        <p:txBody>
          <a:bodyPr wrap="square">
            <a:spAutoFit/>
          </a:bodyPr>
          <a:lstStyle/>
          <a:p>
            <a:pPr algn="ctr"/>
            <a:r>
              <a:rPr lang="en-US" sz="3600" dirty="0">
                <a:solidFill>
                  <a:srgbClr val="FFFFFF"/>
                </a:solidFill>
              </a:rPr>
              <a:t>Toward Healthy Food &amp; Farms</a:t>
            </a:r>
          </a:p>
          <a:p>
            <a:pPr algn="ctr"/>
            <a:r>
              <a:rPr lang="en-US" dirty="0">
                <a:solidFill>
                  <a:srgbClr val="FFFFFF"/>
                </a:solidFill>
              </a:rPr>
              <a:t>Transforming our food system to ensure</a:t>
            </a:r>
          </a:p>
          <a:p>
            <a:pPr algn="ctr"/>
            <a:r>
              <a:rPr lang="en-US" dirty="0">
                <a:solidFill>
                  <a:srgbClr val="FFFFFF"/>
                </a:solidFill>
              </a:rPr>
              <a:t> healthy, sustainably grown food for all.</a:t>
            </a:r>
            <a:endParaRPr lang="en-US" b="0" i="0" dirty="0">
              <a:solidFill>
                <a:srgbClr val="FFFFFF"/>
              </a:solidFill>
              <a:effectLst/>
            </a:endParaRPr>
          </a:p>
        </p:txBody>
      </p:sp>
    </p:spTree>
    <p:extLst>
      <p:ext uri="{BB962C8B-B14F-4D97-AF65-F5344CB8AC3E}">
        <p14:creationId xmlns:p14="http://schemas.microsoft.com/office/powerpoint/2010/main" val="3084094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delonge\Desktop\ucsusa_52366849.jpg">
            <a:extLst>
              <a:ext uri="{FF2B5EF4-FFF2-40B4-BE49-F238E27FC236}">
                <a16:creationId xmlns:a16="http://schemas.microsoft.com/office/drawing/2014/main" id="{A0281D03-A34C-4BEC-823A-12D1DDA379F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7385" r="15490"/>
          <a:stretch/>
        </p:blipFill>
        <p:spPr bwMode="auto">
          <a:xfrm>
            <a:off x="5322527" y="4608520"/>
            <a:ext cx="2031149" cy="1361929"/>
          </a:xfrm>
          <a:prstGeom prst="hexagon">
            <a:avLst/>
          </a:prstGeom>
          <a:solidFill>
            <a:srgbClr val="FFFFFF">
              <a:shade val="85000"/>
            </a:srgbClr>
          </a:solidFill>
          <a:ln w="3175"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https://media.defense.gov/2015/Aug/10/2001282062/-1/-1/0/150727-F-LQ965-014.JPG">
            <a:extLst>
              <a:ext uri="{FF2B5EF4-FFF2-40B4-BE49-F238E27FC236}">
                <a16:creationId xmlns:a16="http://schemas.microsoft.com/office/drawing/2014/main" id="{B0B535B3-624A-4CDC-B86B-CA8C4A19A0A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99"/>
          <a:stretch/>
        </p:blipFill>
        <p:spPr bwMode="auto">
          <a:xfrm>
            <a:off x="7329361" y="1194136"/>
            <a:ext cx="1852525" cy="1244826"/>
          </a:xfrm>
          <a:prstGeom prst="hexagon">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76809980">
            <a:extLst>
              <a:ext uri="{FF2B5EF4-FFF2-40B4-BE49-F238E27FC236}">
                <a16:creationId xmlns:a16="http://schemas.microsoft.com/office/drawing/2014/main" id="{30785FE9-2968-4459-BCA8-EC6DBF0D98D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49" r="3671" b="-1449"/>
          <a:stretch/>
        </p:blipFill>
        <p:spPr bwMode="auto">
          <a:xfrm>
            <a:off x="91530" y="1249199"/>
            <a:ext cx="1962825" cy="1358365"/>
          </a:xfrm>
          <a:prstGeom prst="hexagon">
            <a:avLst/>
          </a:prstGeom>
          <a:solidFill>
            <a:srgbClr val="FFFFFF">
              <a:shade val="85000"/>
            </a:srgbClr>
          </a:solidFill>
          <a:ln w="3175"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 name="Picture 10" descr="https://media.defense.gov/2012/Nov/16/2000095773/-1/-1/0/121106-A-ZZ999-455.JPG">
            <a:extLst>
              <a:ext uri="{FF2B5EF4-FFF2-40B4-BE49-F238E27FC236}">
                <a16:creationId xmlns:a16="http://schemas.microsoft.com/office/drawing/2014/main" id="{9321997C-FE6A-4FDE-A5EE-5F53600EDE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1743" y="459547"/>
            <a:ext cx="2013518" cy="1354230"/>
          </a:xfrm>
          <a:prstGeom prst="hexagon">
            <a:avLst/>
          </a:prstGeom>
          <a:solidFill>
            <a:srgbClr val="FFFFFF">
              <a:shade val="85000"/>
            </a:srgbClr>
          </a:solidFill>
          <a:ln w="3175"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2" descr="P:\CURRENT &amp; RECENT FY PROJECTS\FY17 Projects\Floods_droughts report\figures and photos from report\cedar rapids flood_ucsusa_54761349.jpg">
            <a:extLst>
              <a:ext uri="{FF2B5EF4-FFF2-40B4-BE49-F238E27FC236}">
                <a16:creationId xmlns:a16="http://schemas.microsoft.com/office/drawing/2014/main" id="{C761C434-BA89-407B-8A54-81730837BD7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37359" y="5161809"/>
            <a:ext cx="2014936" cy="1505498"/>
          </a:xfrm>
          <a:prstGeom prst="flowChartPreparation">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FD18E89-6294-4967-B4DB-A5E5EC6A86B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523" b="45034"/>
          <a:stretch/>
        </p:blipFill>
        <p:spPr>
          <a:xfrm>
            <a:off x="5372328" y="441403"/>
            <a:ext cx="2186634" cy="1470664"/>
          </a:xfrm>
          <a:prstGeom prst="flowChartPreparation">
            <a:avLst/>
          </a:prstGeom>
          <a:ln w="76200">
            <a:noFill/>
          </a:ln>
        </p:spPr>
      </p:pic>
      <p:pic>
        <p:nvPicPr>
          <p:cNvPr id="19" name="Picture 18">
            <a:extLst>
              <a:ext uri="{FF2B5EF4-FFF2-40B4-BE49-F238E27FC236}">
                <a16:creationId xmlns:a16="http://schemas.microsoft.com/office/drawing/2014/main" id="{D2695EC1-47CA-47A0-8EA0-B14D8CC3DE4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7208"/>
          <a:stretch/>
        </p:blipFill>
        <p:spPr>
          <a:xfrm>
            <a:off x="1790324" y="4657953"/>
            <a:ext cx="1965018" cy="1406600"/>
          </a:xfrm>
          <a:prstGeom prst="flowChartPreparation">
            <a:avLst/>
          </a:prstGeom>
        </p:spPr>
      </p:pic>
      <p:pic>
        <p:nvPicPr>
          <p:cNvPr id="21" name="Picture 20">
            <a:extLst>
              <a:ext uri="{FF2B5EF4-FFF2-40B4-BE49-F238E27FC236}">
                <a16:creationId xmlns:a16="http://schemas.microsoft.com/office/drawing/2014/main" id="{1B1BBE50-4B3E-4DB1-83F9-16AE3BAC907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45"/>
          <a:stretch/>
        </p:blipFill>
        <p:spPr>
          <a:xfrm>
            <a:off x="4629838" y="2476137"/>
            <a:ext cx="1739889" cy="1669628"/>
          </a:xfrm>
          <a:prstGeom prst="flowChartConnector">
            <a:avLst/>
          </a:prstGeom>
        </p:spPr>
      </p:pic>
      <p:pic>
        <p:nvPicPr>
          <p:cNvPr id="22" name="Picture 21">
            <a:extLst>
              <a:ext uri="{FF2B5EF4-FFF2-40B4-BE49-F238E27FC236}">
                <a16:creationId xmlns:a16="http://schemas.microsoft.com/office/drawing/2014/main" id="{E10AB0BE-8F3A-4420-91B7-B927B8719A9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51322" y="1276"/>
            <a:ext cx="1957033" cy="1397756"/>
          </a:xfrm>
          <a:prstGeom prst="hexagon">
            <a:avLst/>
          </a:prstGeom>
        </p:spPr>
      </p:pic>
      <p:pic>
        <p:nvPicPr>
          <p:cNvPr id="2" name="Picture 1">
            <a:extLst>
              <a:ext uri="{FF2B5EF4-FFF2-40B4-BE49-F238E27FC236}">
                <a16:creationId xmlns:a16="http://schemas.microsoft.com/office/drawing/2014/main" id="{00DE8531-14DF-4697-A201-26E0C8A5C8E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300" y="3922926"/>
            <a:ext cx="2057286" cy="1371189"/>
          </a:xfrm>
          <a:prstGeom prst="hexagon">
            <a:avLst/>
          </a:prstGeom>
        </p:spPr>
      </p:pic>
      <p:sp>
        <p:nvSpPr>
          <p:cNvPr id="4" name="Rectangle 3">
            <a:extLst>
              <a:ext uri="{FF2B5EF4-FFF2-40B4-BE49-F238E27FC236}">
                <a16:creationId xmlns:a16="http://schemas.microsoft.com/office/drawing/2014/main" id="{A7349A01-61C6-4318-83E9-C8BF855C1732}"/>
              </a:ext>
            </a:extLst>
          </p:cNvPr>
          <p:cNvSpPr/>
          <p:nvPr/>
        </p:nvSpPr>
        <p:spPr>
          <a:xfrm>
            <a:off x="1760844" y="2403257"/>
            <a:ext cx="3325701" cy="1754326"/>
          </a:xfrm>
          <a:prstGeom prst="rect">
            <a:avLst/>
          </a:prstGeom>
        </p:spPr>
        <p:txBody>
          <a:bodyPr wrap="square">
            <a:spAutoFit/>
          </a:bodyPr>
          <a:lstStyle/>
          <a:p>
            <a:pPr algn="ctr"/>
            <a:r>
              <a:rPr lang="en-US" sz="3600" dirty="0">
                <a:solidFill>
                  <a:srgbClr val="FFFFFF"/>
                </a:solidFill>
              </a:rPr>
              <a:t>Impacts of Agricultural Systems</a:t>
            </a:r>
            <a:endParaRPr lang="en-US" b="0" i="0" dirty="0">
              <a:solidFill>
                <a:srgbClr val="FFFFFF"/>
              </a:solidFill>
              <a:effectLst/>
            </a:endParaRPr>
          </a:p>
        </p:txBody>
      </p:sp>
      <p:pic>
        <p:nvPicPr>
          <p:cNvPr id="7" name="Picture 3" descr="C:\Users\mdelonge\Desktop\ucsusa_66876899.jpg">
            <a:extLst>
              <a:ext uri="{FF2B5EF4-FFF2-40B4-BE49-F238E27FC236}">
                <a16:creationId xmlns:a16="http://schemas.microsoft.com/office/drawing/2014/main" id="{C701BC5A-BA82-4F97-A9E9-1D793B676E1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129064" y="3882105"/>
            <a:ext cx="2014936" cy="1348804"/>
          </a:xfrm>
          <a:prstGeom prst="hexagon">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635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CA9110-5019-410F-9DBC-93A1321A90C4}"/>
              </a:ext>
            </a:extLst>
          </p:cNvPr>
          <p:cNvSpPr/>
          <p:nvPr/>
        </p:nvSpPr>
        <p:spPr>
          <a:xfrm>
            <a:off x="69101" y="132201"/>
            <a:ext cx="8998699" cy="1200329"/>
          </a:xfrm>
          <a:prstGeom prst="rect">
            <a:avLst/>
          </a:prstGeom>
        </p:spPr>
        <p:txBody>
          <a:bodyPr wrap="square">
            <a:spAutoFit/>
          </a:bodyPr>
          <a:lstStyle/>
          <a:p>
            <a:pPr algn="ctr"/>
            <a:r>
              <a:rPr lang="en-US" sz="3600" b="0" i="0" dirty="0">
                <a:solidFill>
                  <a:srgbClr val="FFFFFF"/>
                </a:solidFill>
                <a:effectLst/>
              </a:rPr>
              <a:t>Agriculture impacts climate change</a:t>
            </a:r>
          </a:p>
          <a:p>
            <a:pPr algn="ctr"/>
            <a:r>
              <a:rPr lang="en-US" sz="3600" dirty="0">
                <a:solidFill>
                  <a:srgbClr val="FFFFFF"/>
                </a:solidFill>
              </a:rPr>
              <a:t>Climate change impacts agriculture</a:t>
            </a:r>
            <a:endParaRPr lang="en-US" b="0" i="0" dirty="0">
              <a:solidFill>
                <a:srgbClr val="FFFFFF"/>
              </a:solidFill>
              <a:effectLst/>
            </a:endParaRPr>
          </a:p>
        </p:txBody>
      </p:sp>
      <p:pic>
        <p:nvPicPr>
          <p:cNvPr id="4" name="Picture 3" descr="P:\CURRENT &amp; RECENT FY PROJECTS\FY17 Projects\Floods_droughts report\figures and photos from report\family flood in iowa_ucsusa_14593874.jpg">
            <a:extLst>
              <a:ext uri="{FF2B5EF4-FFF2-40B4-BE49-F238E27FC236}">
                <a16:creationId xmlns:a16="http://schemas.microsoft.com/office/drawing/2014/main" id="{F818755E-E5C0-40AB-8CDD-0EA93B67793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48400" y="2371724"/>
            <a:ext cx="2819400" cy="21145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29F005B-256E-4E67-B234-5AD3DB055329}"/>
              </a:ext>
            </a:extLst>
          </p:cNvPr>
          <p:cNvSpPr/>
          <p:nvPr/>
        </p:nvSpPr>
        <p:spPr>
          <a:xfrm>
            <a:off x="6400800" y="4486275"/>
            <a:ext cx="2356030" cy="276999"/>
          </a:xfrm>
          <a:prstGeom prst="rect">
            <a:avLst/>
          </a:prstGeom>
        </p:spPr>
        <p:txBody>
          <a:bodyPr wrap="none">
            <a:spAutoFit/>
          </a:bodyPr>
          <a:lstStyle/>
          <a:p>
            <a:r>
              <a:rPr lang="en-US" sz="1200" i="1" dirty="0">
                <a:solidFill>
                  <a:schemeClr val="bg1">
                    <a:lumMod val="50000"/>
                  </a:schemeClr>
                </a:solidFill>
                <a:latin typeface="+mj-lt"/>
              </a:rPr>
              <a:t>Credit: Russ Munn/</a:t>
            </a:r>
            <a:r>
              <a:rPr lang="en-US" sz="1200" i="1" dirty="0" err="1">
                <a:solidFill>
                  <a:schemeClr val="bg1">
                    <a:lumMod val="50000"/>
                  </a:schemeClr>
                </a:solidFill>
                <a:latin typeface="+mj-lt"/>
              </a:rPr>
              <a:t>AgStock</a:t>
            </a:r>
            <a:r>
              <a:rPr lang="en-US" sz="1200" i="1" dirty="0">
                <a:solidFill>
                  <a:schemeClr val="bg1">
                    <a:lumMod val="50000"/>
                  </a:schemeClr>
                </a:solidFill>
                <a:latin typeface="+mj-lt"/>
              </a:rPr>
              <a:t> Images</a:t>
            </a:r>
          </a:p>
        </p:txBody>
      </p:sp>
      <p:pic>
        <p:nvPicPr>
          <p:cNvPr id="13" name="Picture 12" descr="Image result for earth">
            <a:extLst>
              <a:ext uri="{FF2B5EF4-FFF2-40B4-BE49-F238E27FC236}">
                <a16:creationId xmlns:a16="http://schemas.microsoft.com/office/drawing/2014/main" id="{7F837B2E-322E-4A40-8632-E297592C0D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3560" y="2524931"/>
            <a:ext cx="1456640" cy="1456640"/>
          </a:xfrm>
          <a:prstGeom prst="rect">
            <a:avLst/>
          </a:prstGeom>
          <a:noFill/>
          <a:extLst>
            <a:ext uri="{909E8E84-426E-40DD-AFC4-6F175D3DCCD1}">
              <a14:hiddenFill xmlns:a14="http://schemas.microsoft.com/office/drawing/2010/main">
                <a:solidFill>
                  <a:srgbClr val="FFFFFF"/>
                </a:solidFill>
              </a14:hiddenFill>
            </a:ext>
          </a:extLst>
        </p:spPr>
      </p:pic>
      <p:pic>
        <p:nvPicPr>
          <p:cNvPr id="15" name="Graphic 14" descr="Line Arrow: Clockwise curve">
            <a:extLst>
              <a:ext uri="{FF2B5EF4-FFF2-40B4-BE49-F238E27FC236}">
                <a16:creationId xmlns:a16="http://schemas.microsoft.com/office/drawing/2014/main" id="{1DFDAD75-836F-4FBC-8544-D383461D02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6864075">
            <a:off x="3128559" y="2796051"/>
            <a:ext cx="914400" cy="914400"/>
          </a:xfrm>
          <a:prstGeom prst="rect">
            <a:avLst/>
          </a:prstGeom>
        </p:spPr>
      </p:pic>
      <p:pic>
        <p:nvPicPr>
          <p:cNvPr id="19" name="Graphic 18" descr="Line Arrow: Clockwise curve">
            <a:extLst>
              <a:ext uri="{FF2B5EF4-FFF2-40B4-BE49-F238E27FC236}">
                <a16:creationId xmlns:a16="http://schemas.microsoft.com/office/drawing/2014/main" id="{52494D41-3821-45E5-A54C-7C5D5491BF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525452">
            <a:off x="5282087" y="2827720"/>
            <a:ext cx="914400" cy="914400"/>
          </a:xfrm>
          <a:prstGeom prst="rect">
            <a:avLst/>
          </a:prstGeom>
        </p:spPr>
      </p:pic>
      <p:pic>
        <p:nvPicPr>
          <p:cNvPr id="21" name="Picture 20">
            <a:extLst>
              <a:ext uri="{FF2B5EF4-FFF2-40B4-BE49-F238E27FC236}">
                <a16:creationId xmlns:a16="http://schemas.microsoft.com/office/drawing/2014/main" id="{35FB8ED5-4236-4407-BE50-5F4453B9E6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 y="2355173"/>
            <a:ext cx="2944232" cy="1962821"/>
          </a:xfrm>
          <a:prstGeom prst="rect">
            <a:avLst/>
          </a:prstGeom>
        </p:spPr>
      </p:pic>
      <p:sp>
        <p:nvSpPr>
          <p:cNvPr id="33" name="Rectangle 32">
            <a:extLst>
              <a:ext uri="{FF2B5EF4-FFF2-40B4-BE49-F238E27FC236}">
                <a16:creationId xmlns:a16="http://schemas.microsoft.com/office/drawing/2014/main" id="{D159EF3C-E407-4817-9BAC-621BEDD62153}"/>
              </a:ext>
            </a:extLst>
          </p:cNvPr>
          <p:cNvSpPr/>
          <p:nvPr/>
        </p:nvSpPr>
        <p:spPr>
          <a:xfrm>
            <a:off x="228935" y="4336744"/>
            <a:ext cx="1853071" cy="461665"/>
          </a:xfrm>
          <a:prstGeom prst="rect">
            <a:avLst/>
          </a:prstGeom>
        </p:spPr>
        <p:txBody>
          <a:bodyPr wrap="none">
            <a:spAutoFit/>
          </a:bodyPr>
          <a:lstStyle/>
          <a:p>
            <a:r>
              <a:rPr lang="en-US" sz="1200" i="1" dirty="0">
                <a:solidFill>
                  <a:schemeClr val="bg1">
                    <a:lumMod val="50000"/>
                  </a:schemeClr>
                </a:solidFill>
                <a:latin typeface="+mj-lt"/>
              </a:rPr>
              <a:t>Credit: </a:t>
            </a:r>
            <a:r>
              <a:rPr lang="en-US" sz="1200" i="1" dirty="0" err="1">
                <a:solidFill>
                  <a:schemeClr val="bg1">
                    <a:lumMod val="50000"/>
                  </a:schemeClr>
                </a:solidFill>
                <a:latin typeface="+mj-lt"/>
              </a:rPr>
              <a:t>BanksPhotos</a:t>
            </a:r>
            <a:r>
              <a:rPr lang="en-US" sz="1200" i="1" dirty="0">
                <a:solidFill>
                  <a:schemeClr val="bg1">
                    <a:lumMod val="50000"/>
                  </a:schemeClr>
                </a:solidFill>
                <a:latin typeface="+mj-lt"/>
              </a:rPr>
              <a:t>/iStock</a:t>
            </a:r>
          </a:p>
          <a:p>
            <a:endParaRPr lang="en-US" sz="1200" i="1" dirty="0">
              <a:solidFill>
                <a:schemeClr val="bg1">
                  <a:lumMod val="50000"/>
                </a:schemeClr>
              </a:solidFill>
              <a:latin typeface="+mj-lt"/>
            </a:endParaRPr>
          </a:p>
        </p:txBody>
      </p:sp>
      <p:grpSp>
        <p:nvGrpSpPr>
          <p:cNvPr id="38" name="Group 37">
            <a:extLst>
              <a:ext uri="{FF2B5EF4-FFF2-40B4-BE49-F238E27FC236}">
                <a16:creationId xmlns:a16="http://schemas.microsoft.com/office/drawing/2014/main" id="{366BF651-12B6-4AF4-B9AC-4F7C37B5BAC1}"/>
              </a:ext>
            </a:extLst>
          </p:cNvPr>
          <p:cNvGrpSpPr/>
          <p:nvPr/>
        </p:nvGrpSpPr>
        <p:grpSpPr>
          <a:xfrm>
            <a:off x="3451461" y="3892088"/>
            <a:ext cx="2530919" cy="2965912"/>
            <a:chOff x="3451461" y="3892088"/>
            <a:chExt cx="2530919" cy="2965912"/>
          </a:xfrm>
        </p:grpSpPr>
        <p:pic>
          <p:nvPicPr>
            <p:cNvPr id="6" name="Picture 2" descr="Gleaning collard greens at a Maryland farm">
              <a:extLst>
                <a:ext uri="{FF2B5EF4-FFF2-40B4-BE49-F238E27FC236}">
                  <a16:creationId xmlns:a16="http://schemas.microsoft.com/office/drawing/2014/main" id="{7FA07491-20FD-4885-A5B6-2A5A39CCA46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804" r="27677"/>
            <a:stretch/>
          </p:blipFill>
          <p:spPr bwMode="auto">
            <a:xfrm>
              <a:off x="3451461" y="4880098"/>
              <a:ext cx="2530919" cy="174390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AAF5C2B-10B0-45B3-A945-708BCC76D77B}"/>
                </a:ext>
              </a:extLst>
            </p:cNvPr>
            <p:cNvSpPr/>
            <p:nvPr/>
          </p:nvSpPr>
          <p:spPr>
            <a:xfrm>
              <a:off x="3693332" y="6581001"/>
              <a:ext cx="1900264" cy="276999"/>
            </a:xfrm>
            <a:prstGeom prst="rect">
              <a:avLst/>
            </a:prstGeom>
          </p:spPr>
          <p:txBody>
            <a:bodyPr wrap="none">
              <a:spAutoFit/>
            </a:bodyPr>
            <a:lstStyle/>
            <a:p>
              <a:r>
                <a:rPr lang="en-US" sz="1200" i="1" dirty="0">
                  <a:solidFill>
                    <a:schemeClr val="bg1">
                      <a:lumMod val="50000"/>
                    </a:schemeClr>
                  </a:solidFill>
                  <a:latin typeface="+mj-lt"/>
                </a:rPr>
                <a:t>Credit: Preston Keres, USDA</a:t>
              </a:r>
            </a:p>
          </p:txBody>
        </p:sp>
        <p:pic>
          <p:nvPicPr>
            <p:cNvPr id="35" name="Graphic 34" descr="Line Arrow: Clockwise curve">
              <a:extLst>
                <a:ext uri="{FF2B5EF4-FFF2-40B4-BE49-F238E27FC236}">
                  <a16:creationId xmlns:a16="http://schemas.microsoft.com/office/drawing/2014/main" id="{FF9045B6-634C-44AF-8018-06D08C6190F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3664213">
              <a:off x="4302748" y="3931870"/>
              <a:ext cx="914400" cy="914400"/>
            </a:xfrm>
            <a:prstGeom prst="rect">
              <a:avLst/>
            </a:prstGeom>
          </p:spPr>
        </p:pic>
        <p:pic>
          <p:nvPicPr>
            <p:cNvPr id="37" name="Graphic 36" descr="Line Arrow: Clockwise curve">
              <a:extLst>
                <a:ext uri="{FF2B5EF4-FFF2-40B4-BE49-F238E27FC236}">
                  <a16:creationId xmlns:a16="http://schemas.microsoft.com/office/drawing/2014/main" id="{5D9112A9-D404-4DDB-BA67-893A206B291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3080679">
              <a:off x="3915945" y="3892088"/>
              <a:ext cx="914400" cy="914400"/>
            </a:xfrm>
            <a:prstGeom prst="rect">
              <a:avLst/>
            </a:prstGeom>
          </p:spPr>
        </p:pic>
      </p:grpSp>
    </p:spTree>
    <p:extLst>
      <p:ext uri="{BB962C8B-B14F-4D97-AF65-F5344CB8AC3E}">
        <p14:creationId xmlns:p14="http://schemas.microsoft.com/office/powerpoint/2010/main" val="330173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5">
            <a:extLst>
              <a:ext uri="{FF2B5EF4-FFF2-40B4-BE49-F238E27FC236}">
                <a16:creationId xmlns:a16="http://schemas.microsoft.com/office/drawing/2014/main" id="{E8BD7363-E845-4520-A611-E298EC6E40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985" t="2126" r="9595"/>
          <a:stretch>
            <a:fillRect/>
          </a:stretch>
        </p:blipFill>
        <p:spPr bwMode="auto">
          <a:xfrm>
            <a:off x="1198297" y="2931592"/>
            <a:ext cx="2574925" cy="296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195" name="Group 16">
            <a:extLst>
              <a:ext uri="{FF2B5EF4-FFF2-40B4-BE49-F238E27FC236}">
                <a16:creationId xmlns:a16="http://schemas.microsoft.com/office/drawing/2014/main" id="{89CCE482-2CAF-46D6-8833-435E6D290860}"/>
              </a:ext>
            </a:extLst>
          </p:cNvPr>
          <p:cNvGrpSpPr>
            <a:grpSpLocks/>
          </p:cNvGrpSpPr>
          <p:nvPr/>
        </p:nvGrpSpPr>
        <p:grpSpPr bwMode="auto">
          <a:xfrm>
            <a:off x="381000" y="1535019"/>
            <a:ext cx="4328640" cy="5230906"/>
            <a:chOff x="662756" y="1193742"/>
            <a:chExt cx="4328400" cy="5229747"/>
          </a:xfrm>
        </p:grpSpPr>
        <p:sp>
          <p:nvSpPr>
            <p:cNvPr id="10" name="TextBox 9">
              <a:extLst>
                <a:ext uri="{FF2B5EF4-FFF2-40B4-BE49-F238E27FC236}">
                  <a16:creationId xmlns:a16="http://schemas.microsoft.com/office/drawing/2014/main" id="{04F3AB71-1B70-4D3F-B912-91C095177C74}"/>
                </a:ext>
              </a:extLst>
            </p:cNvPr>
            <p:cNvSpPr txBox="1"/>
            <p:nvPr/>
          </p:nvSpPr>
          <p:spPr>
            <a:xfrm>
              <a:off x="662756" y="5777301"/>
              <a:ext cx="2209678" cy="646188"/>
            </a:xfrm>
            <a:prstGeom prst="rect">
              <a:avLst/>
            </a:prstGeom>
            <a:noFill/>
          </p:spPr>
          <p:txBody>
            <a:bodyPr>
              <a:spAutoFit/>
            </a:bodyPr>
            <a:lstStyle/>
            <a:p>
              <a:pPr eaLnBrk="1" hangingPunct="1">
                <a:defRPr/>
              </a:pPr>
              <a:r>
                <a:rPr lang="en-US" sz="3600" dirty="0">
                  <a:solidFill>
                    <a:schemeClr val="tx2">
                      <a:lumMod val="40000"/>
                      <a:lumOff val="60000"/>
                    </a:schemeClr>
                  </a:solidFill>
                  <a:latin typeface="Calibri" charset="0"/>
                  <a:ea typeface="ＭＳ Ｐゴシック" charset="0"/>
                  <a:cs typeface="ＭＳ Ｐゴシック" charset="0"/>
                </a:rPr>
                <a:t>water</a:t>
              </a:r>
            </a:p>
          </p:txBody>
        </p:sp>
        <p:grpSp>
          <p:nvGrpSpPr>
            <p:cNvPr id="8212" name="Group 3">
              <a:extLst>
                <a:ext uri="{FF2B5EF4-FFF2-40B4-BE49-F238E27FC236}">
                  <a16:creationId xmlns:a16="http://schemas.microsoft.com/office/drawing/2014/main" id="{4C398449-380D-43A6-B71C-4D7105E8A20D}"/>
                </a:ext>
              </a:extLst>
            </p:cNvPr>
            <p:cNvGrpSpPr>
              <a:grpSpLocks/>
            </p:cNvGrpSpPr>
            <p:nvPr/>
          </p:nvGrpSpPr>
          <p:grpSpPr bwMode="auto">
            <a:xfrm>
              <a:off x="3133728" y="1193742"/>
              <a:ext cx="1857428" cy="1231406"/>
              <a:chOff x="3133728" y="1193742"/>
              <a:chExt cx="1857428" cy="1231406"/>
            </a:xfrm>
          </p:grpSpPr>
          <p:sp>
            <p:nvSpPr>
              <p:cNvPr id="6" name="Sun 5">
                <a:extLst>
                  <a:ext uri="{FF2B5EF4-FFF2-40B4-BE49-F238E27FC236}">
                    <a16:creationId xmlns:a16="http://schemas.microsoft.com/office/drawing/2014/main" id="{ECC5610B-6E47-4E17-A7EA-E7A475C88219}"/>
                  </a:ext>
                </a:extLst>
              </p:cNvPr>
              <p:cNvSpPr/>
              <p:nvPr/>
            </p:nvSpPr>
            <p:spPr>
              <a:xfrm>
                <a:off x="3924415" y="1193742"/>
                <a:ext cx="1066741" cy="1066564"/>
              </a:xfrm>
              <a:prstGeom prst="sun">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600" dirty="0">
                  <a:solidFill>
                    <a:srgbClr val="FFFFFF"/>
                  </a:solidFill>
                  <a:ea typeface="MS PGothic" pitchFamily="34" charset="-128"/>
                </a:endParaRPr>
              </a:p>
            </p:txBody>
          </p:sp>
          <p:cxnSp>
            <p:nvCxnSpPr>
              <p:cNvPr id="15" name="Curved Connector 14">
                <a:extLst>
                  <a:ext uri="{FF2B5EF4-FFF2-40B4-BE49-F238E27FC236}">
                    <a16:creationId xmlns:a16="http://schemas.microsoft.com/office/drawing/2014/main" id="{63179F14-78C9-492C-B0F5-D6EA4D1559E6}"/>
                  </a:ext>
                </a:extLst>
              </p:cNvPr>
              <p:cNvCxnSpPr>
                <a:cxnSpLocks/>
              </p:cNvCxnSpPr>
              <p:nvPr/>
            </p:nvCxnSpPr>
            <p:spPr>
              <a:xfrm rot="10800000" flipV="1">
                <a:off x="3133728" y="2046039"/>
                <a:ext cx="790687" cy="379109"/>
              </a:xfrm>
              <a:prstGeom prst="curvedConnector3">
                <a:avLst>
                  <a:gd name="adj1" fmla="val 50000"/>
                </a:avLst>
              </a:prstGeom>
              <a:ln w="5715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grpSp>
      </p:grpSp>
      <p:sp>
        <p:nvSpPr>
          <p:cNvPr id="13" name="TextBox 12">
            <a:extLst>
              <a:ext uri="{FF2B5EF4-FFF2-40B4-BE49-F238E27FC236}">
                <a16:creationId xmlns:a16="http://schemas.microsoft.com/office/drawing/2014/main" id="{6F732827-85E7-4255-AD87-A04EF7F5B475}"/>
              </a:ext>
            </a:extLst>
          </p:cNvPr>
          <p:cNvSpPr txBox="1"/>
          <p:nvPr/>
        </p:nvSpPr>
        <p:spPr bwMode="auto">
          <a:xfrm>
            <a:off x="1114159" y="4173747"/>
            <a:ext cx="2743200" cy="646331"/>
          </a:xfrm>
          <a:prstGeom prst="rect">
            <a:avLst/>
          </a:prstGeom>
          <a:noFill/>
        </p:spPr>
        <p:txBody>
          <a:bodyPr>
            <a:spAutoFit/>
          </a:bodyPr>
          <a:lstStyle/>
          <a:p>
            <a:pPr algn="ctr" eaLnBrk="1" hangingPunct="1">
              <a:defRPr/>
            </a:pPr>
            <a:r>
              <a:rPr lang="en-US" sz="3600" dirty="0">
                <a:solidFill>
                  <a:schemeClr val="bg2">
                    <a:lumMod val="90000"/>
                  </a:schemeClr>
                </a:solidFill>
                <a:latin typeface="Calibri" charset="0"/>
                <a:ea typeface="ＭＳ Ｐゴシック" charset="0"/>
                <a:cs typeface="ＭＳ Ｐゴシック" charset="0"/>
              </a:rPr>
              <a:t>C</a:t>
            </a:r>
            <a:r>
              <a:rPr lang="en-US" sz="3600" baseline="-25000" dirty="0">
                <a:solidFill>
                  <a:schemeClr val="bg2">
                    <a:lumMod val="90000"/>
                  </a:schemeClr>
                </a:solidFill>
                <a:latin typeface="Calibri" charset="0"/>
                <a:ea typeface="ＭＳ Ｐゴシック" charset="0"/>
                <a:cs typeface="ＭＳ Ｐゴシック" charset="0"/>
              </a:rPr>
              <a:t>6</a:t>
            </a:r>
            <a:r>
              <a:rPr lang="en-US" sz="3600" dirty="0">
                <a:solidFill>
                  <a:schemeClr val="bg2">
                    <a:lumMod val="90000"/>
                  </a:schemeClr>
                </a:solidFill>
                <a:latin typeface="Calibri" charset="0"/>
                <a:ea typeface="ＭＳ Ｐゴシック" charset="0"/>
                <a:cs typeface="ＭＳ Ｐゴシック" charset="0"/>
              </a:rPr>
              <a:t>H</a:t>
            </a:r>
            <a:r>
              <a:rPr lang="en-US" sz="3600" baseline="-25000" dirty="0">
                <a:solidFill>
                  <a:schemeClr val="bg2">
                    <a:lumMod val="90000"/>
                  </a:schemeClr>
                </a:solidFill>
                <a:latin typeface="Calibri" charset="0"/>
                <a:ea typeface="ＭＳ Ｐゴシック" charset="0"/>
                <a:cs typeface="ＭＳ Ｐゴシック" charset="0"/>
              </a:rPr>
              <a:t>12</a:t>
            </a:r>
            <a:r>
              <a:rPr lang="en-US" sz="3600" dirty="0">
                <a:solidFill>
                  <a:schemeClr val="bg2">
                    <a:lumMod val="90000"/>
                  </a:schemeClr>
                </a:solidFill>
                <a:latin typeface="Calibri" charset="0"/>
                <a:ea typeface="ＭＳ Ｐゴシック" charset="0"/>
                <a:cs typeface="ＭＳ Ｐゴシック" charset="0"/>
              </a:rPr>
              <a:t>O</a:t>
            </a:r>
            <a:r>
              <a:rPr lang="en-US" sz="3600" baseline="-25000" dirty="0">
                <a:solidFill>
                  <a:schemeClr val="bg2">
                    <a:lumMod val="90000"/>
                  </a:schemeClr>
                </a:solidFill>
                <a:latin typeface="Calibri" charset="0"/>
                <a:ea typeface="ＭＳ Ｐゴシック" charset="0"/>
                <a:cs typeface="ＭＳ Ｐゴシック" charset="0"/>
              </a:rPr>
              <a:t>2</a:t>
            </a:r>
          </a:p>
        </p:txBody>
      </p:sp>
      <p:cxnSp>
        <p:nvCxnSpPr>
          <p:cNvPr id="2" name="Curved Connector 11">
            <a:extLst>
              <a:ext uri="{FF2B5EF4-FFF2-40B4-BE49-F238E27FC236}">
                <a16:creationId xmlns:a16="http://schemas.microsoft.com/office/drawing/2014/main" id="{CC054067-09D6-43EF-BF47-1962C1A31591}"/>
              </a:ext>
            </a:extLst>
          </p:cNvPr>
          <p:cNvCxnSpPr>
            <a:cxnSpLocks/>
          </p:cNvCxnSpPr>
          <p:nvPr/>
        </p:nvCxnSpPr>
        <p:spPr bwMode="auto">
          <a:xfrm rot="5400000" flipH="1" flipV="1">
            <a:off x="1503552" y="5730956"/>
            <a:ext cx="1046684" cy="413657"/>
          </a:xfrm>
          <a:prstGeom prst="curvedConnector3">
            <a:avLst/>
          </a:prstGeom>
          <a:ln w="5715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64CAED1-B2DA-45CF-9E3F-36FD76CD0F81}"/>
              </a:ext>
            </a:extLst>
          </p:cNvPr>
          <p:cNvSpPr txBox="1"/>
          <p:nvPr/>
        </p:nvSpPr>
        <p:spPr bwMode="auto">
          <a:xfrm>
            <a:off x="1156755" y="1886842"/>
            <a:ext cx="1524000" cy="646331"/>
          </a:xfrm>
          <a:prstGeom prst="rect">
            <a:avLst/>
          </a:prstGeom>
          <a:noFill/>
        </p:spPr>
        <p:txBody>
          <a:bodyPr>
            <a:spAutoFit/>
          </a:bodyPr>
          <a:lstStyle/>
          <a:p>
            <a:pPr eaLnBrk="1" hangingPunct="1">
              <a:defRPr/>
            </a:pPr>
            <a:r>
              <a:rPr lang="en-US" sz="3600" dirty="0">
                <a:solidFill>
                  <a:srgbClr val="00B050"/>
                </a:solidFill>
                <a:latin typeface="Calibri" charset="0"/>
                <a:ea typeface="ＭＳ Ｐゴシック" charset="0"/>
                <a:cs typeface="ＭＳ Ｐゴシック" charset="0"/>
              </a:rPr>
              <a:t>CO</a:t>
            </a:r>
            <a:r>
              <a:rPr lang="en-US" sz="3600" baseline="-25000" dirty="0">
                <a:solidFill>
                  <a:srgbClr val="00B050"/>
                </a:solidFill>
                <a:latin typeface="Calibri" charset="0"/>
                <a:ea typeface="ＭＳ Ｐゴシック" charset="0"/>
                <a:cs typeface="ＭＳ Ｐゴシック" charset="0"/>
              </a:rPr>
              <a:t>2</a:t>
            </a:r>
          </a:p>
        </p:txBody>
      </p:sp>
      <p:cxnSp>
        <p:nvCxnSpPr>
          <p:cNvPr id="4" name="Curved Connector 8">
            <a:extLst>
              <a:ext uri="{FF2B5EF4-FFF2-40B4-BE49-F238E27FC236}">
                <a16:creationId xmlns:a16="http://schemas.microsoft.com/office/drawing/2014/main" id="{C017F965-46A0-40FC-9604-24A87EEF927D}"/>
              </a:ext>
            </a:extLst>
          </p:cNvPr>
          <p:cNvCxnSpPr>
            <a:cxnSpLocks/>
          </p:cNvCxnSpPr>
          <p:nvPr/>
        </p:nvCxnSpPr>
        <p:spPr bwMode="auto">
          <a:xfrm rot="16200000" flipH="1">
            <a:off x="1683654" y="2855744"/>
            <a:ext cx="939800" cy="160338"/>
          </a:xfrm>
          <a:prstGeom prst="curvedConnector3">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7" name="TextBox 19">
            <a:extLst>
              <a:ext uri="{FF2B5EF4-FFF2-40B4-BE49-F238E27FC236}">
                <a16:creationId xmlns:a16="http://schemas.microsoft.com/office/drawing/2014/main" id="{4166CBF8-95D2-4697-A19B-969D1FBC5BE5}"/>
              </a:ext>
            </a:extLst>
          </p:cNvPr>
          <p:cNvSpPr txBox="1">
            <a:spLocks noChangeArrowheads="1"/>
          </p:cNvSpPr>
          <p:nvPr/>
        </p:nvSpPr>
        <p:spPr bwMode="auto">
          <a:xfrm>
            <a:off x="3672788" y="5264846"/>
            <a:ext cx="1892300" cy="6463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3600" dirty="0">
                <a:solidFill>
                  <a:srgbClr val="00B050"/>
                </a:solidFill>
              </a:rPr>
              <a:t>N, P</a:t>
            </a:r>
            <a:endParaRPr lang="en-US" altLang="en-US" sz="3600" baseline="-25000" dirty="0">
              <a:solidFill>
                <a:srgbClr val="00B050"/>
              </a:solidFill>
            </a:endParaRPr>
          </a:p>
        </p:txBody>
      </p:sp>
      <p:cxnSp>
        <p:nvCxnSpPr>
          <p:cNvPr id="8" name="Curved Connector 20">
            <a:extLst>
              <a:ext uri="{FF2B5EF4-FFF2-40B4-BE49-F238E27FC236}">
                <a16:creationId xmlns:a16="http://schemas.microsoft.com/office/drawing/2014/main" id="{4866B87C-BDB9-4452-8A5B-54A1BAC68F41}"/>
              </a:ext>
            </a:extLst>
          </p:cNvPr>
          <p:cNvCxnSpPr>
            <a:cxnSpLocks/>
          </p:cNvCxnSpPr>
          <p:nvPr/>
        </p:nvCxnSpPr>
        <p:spPr bwMode="auto">
          <a:xfrm rot="10800000">
            <a:off x="3153701" y="5732770"/>
            <a:ext cx="1239041" cy="658925"/>
          </a:xfrm>
          <a:prstGeom prst="curvedConnector3">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503FEDD2-3748-4288-A1CB-1246B0C1D225}"/>
              </a:ext>
            </a:extLst>
          </p:cNvPr>
          <p:cNvSpPr txBox="1">
            <a:spLocks/>
          </p:cNvSpPr>
          <p:nvPr/>
        </p:nvSpPr>
        <p:spPr bwMode="auto">
          <a:xfrm>
            <a:off x="0" y="111125"/>
            <a:ext cx="9144000" cy="74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defTabSz="914400" eaLnBrk="1" hangingPunct="1">
              <a:spcBef>
                <a:spcPct val="20000"/>
              </a:spcBef>
              <a:buFont typeface="Arial" panose="020B0604020202020204" pitchFamily="34" charset="0"/>
              <a:buNone/>
            </a:pPr>
            <a:r>
              <a:rPr lang="en-US" altLang="en-US" sz="3600" dirty="0">
                <a:solidFill>
                  <a:schemeClr val="bg1"/>
                </a:solidFill>
              </a:rPr>
              <a:t>Healthy soils &amp; farms </a:t>
            </a:r>
          </a:p>
          <a:p>
            <a:pPr algn="ctr" defTabSz="914400" eaLnBrk="1" hangingPunct="1">
              <a:spcBef>
                <a:spcPct val="20000"/>
              </a:spcBef>
              <a:buFont typeface="Arial" panose="020B0604020202020204" pitchFamily="34" charset="0"/>
              <a:buNone/>
            </a:pPr>
            <a:r>
              <a:rPr lang="en-US" altLang="en-US" sz="3600" dirty="0">
                <a:solidFill>
                  <a:schemeClr val="bg1"/>
                </a:solidFill>
              </a:rPr>
              <a:t>as a climate change solution</a:t>
            </a:r>
          </a:p>
        </p:txBody>
      </p:sp>
      <p:sp>
        <p:nvSpPr>
          <p:cNvPr id="12" name="Rectangle 11">
            <a:extLst>
              <a:ext uri="{FF2B5EF4-FFF2-40B4-BE49-F238E27FC236}">
                <a16:creationId xmlns:a16="http://schemas.microsoft.com/office/drawing/2014/main" id="{694EAE6A-3E30-4D50-B907-FBD25F4C4799}"/>
              </a:ext>
            </a:extLst>
          </p:cNvPr>
          <p:cNvSpPr/>
          <p:nvPr/>
        </p:nvSpPr>
        <p:spPr>
          <a:xfrm>
            <a:off x="5500372" y="2171691"/>
            <a:ext cx="4231420" cy="3416320"/>
          </a:xfrm>
          <a:prstGeom prst="rect">
            <a:avLst/>
          </a:prstGeom>
        </p:spPr>
        <p:txBody>
          <a:bodyPr wrap="square">
            <a:spAutoFit/>
          </a:bodyPr>
          <a:lstStyle/>
          <a:p>
            <a:pPr lvl="0"/>
            <a:r>
              <a:rPr lang="en-US" b="1" dirty="0">
                <a:solidFill>
                  <a:schemeClr val="accent3">
                    <a:lumMod val="20000"/>
                    <a:lumOff val="80000"/>
                  </a:schemeClr>
                </a:solidFill>
              </a:rPr>
              <a:t>Principles</a:t>
            </a:r>
          </a:p>
          <a:p>
            <a:pPr marL="571500" lvl="0" indent="-571500">
              <a:buFont typeface="Arial" panose="020B0604020202020204" pitchFamily="34" charset="0"/>
              <a:buChar char="•"/>
            </a:pPr>
            <a:r>
              <a:rPr lang="en-US" dirty="0">
                <a:solidFill>
                  <a:schemeClr val="accent3">
                    <a:lumMod val="20000"/>
                    <a:lumOff val="80000"/>
                  </a:schemeClr>
                </a:solidFill>
              </a:rPr>
              <a:t>Keep soils covered</a:t>
            </a:r>
          </a:p>
          <a:p>
            <a:pPr marL="571500" lvl="0" indent="-571500">
              <a:buFont typeface="Arial" panose="020B0604020202020204" pitchFamily="34" charset="0"/>
              <a:buChar char="•"/>
            </a:pPr>
            <a:r>
              <a:rPr lang="en-US" dirty="0">
                <a:solidFill>
                  <a:schemeClr val="accent3">
                    <a:lumMod val="20000"/>
                    <a:lumOff val="80000"/>
                  </a:schemeClr>
                </a:solidFill>
              </a:rPr>
              <a:t>Maintain living roots</a:t>
            </a:r>
          </a:p>
          <a:p>
            <a:pPr marL="571500" lvl="0" indent="-571500">
              <a:buFont typeface="Arial" panose="020B0604020202020204" pitchFamily="34" charset="0"/>
              <a:buChar char="•"/>
            </a:pPr>
            <a:r>
              <a:rPr lang="en-US" dirty="0">
                <a:solidFill>
                  <a:schemeClr val="accent3">
                    <a:lumMod val="20000"/>
                    <a:lumOff val="80000"/>
                  </a:schemeClr>
                </a:solidFill>
              </a:rPr>
              <a:t>Minimize disturbance</a:t>
            </a:r>
          </a:p>
          <a:p>
            <a:pPr marL="571500" lvl="0" indent="-571500">
              <a:buFont typeface="Arial" panose="020B0604020202020204" pitchFamily="34" charset="0"/>
              <a:buChar char="•"/>
            </a:pPr>
            <a:r>
              <a:rPr lang="en-US" dirty="0">
                <a:solidFill>
                  <a:schemeClr val="accent3">
                    <a:lumMod val="20000"/>
                    <a:lumOff val="80000"/>
                  </a:schemeClr>
                </a:solidFill>
              </a:rPr>
              <a:t>Add diversity</a:t>
            </a:r>
          </a:p>
          <a:p>
            <a:pPr lvl="0"/>
            <a:endParaRPr lang="en-US" b="1" dirty="0">
              <a:solidFill>
                <a:schemeClr val="accent3">
                  <a:lumMod val="20000"/>
                  <a:lumOff val="80000"/>
                </a:schemeClr>
              </a:solidFill>
            </a:endParaRPr>
          </a:p>
          <a:p>
            <a:pPr lvl="0"/>
            <a:r>
              <a:rPr lang="en-US" b="1" dirty="0">
                <a:solidFill>
                  <a:schemeClr val="accent3">
                    <a:lumMod val="20000"/>
                    <a:lumOff val="80000"/>
                  </a:schemeClr>
                </a:solidFill>
              </a:rPr>
              <a:t>For example:</a:t>
            </a:r>
          </a:p>
          <a:p>
            <a:pPr marL="742950" lvl="1" indent="-285750">
              <a:buFontTx/>
              <a:buChar char="-"/>
            </a:pPr>
            <a:r>
              <a:rPr lang="en-US" dirty="0">
                <a:solidFill>
                  <a:schemeClr val="accent3">
                    <a:lumMod val="20000"/>
                    <a:lumOff val="80000"/>
                  </a:schemeClr>
                </a:solidFill>
              </a:rPr>
              <a:t>Cover crops</a:t>
            </a:r>
          </a:p>
          <a:p>
            <a:pPr marL="742950" lvl="1" indent="-285750">
              <a:buFontTx/>
              <a:buChar char="-"/>
            </a:pPr>
            <a:r>
              <a:rPr lang="en-US" dirty="0">
                <a:solidFill>
                  <a:schemeClr val="accent3">
                    <a:lumMod val="20000"/>
                    <a:lumOff val="80000"/>
                  </a:schemeClr>
                </a:solidFill>
              </a:rPr>
              <a:t>perennials</a:t>
            </a:r>
          </a:p>
          <a:p>
            <a:pPr marL="742950" lvl="1" indent="-285750">
              <a:buFontTx/>
              <a:buChar char="-"/>
            </a:pPr>
            <a:r>
              <a:rPr lang="en-US" dirty="0">
                <a:solidFill>
                  <a:schemeClr val="accent3">
                    <a:lumMod val="20000"/>
                    <a:lumOff val="80000"/>
                  </a:schemeClr>
                </a:solidFill>
              </a:rPr>
              <a:t>no-till</a:t>
            </a:r>
          </a:p>
          <a:p>
            <a:pPr marL="742950" lvl="1" indent="-285750">
              <a:buFontTx/>
              <a:buChar char="-"/>
            </a:pPr>
            <a:r>
              <a:rPr lang="en-US" dirty="0">
                <a:solidFill>
                  <a:schemeClr val="accent3">
                    <a:lumMod val="20000"/>
                    <a:lumOff val="80000"/>
                  </a:schemeClr>
                </a:solidFill>
              </a:rPr>
              <a:t>Grazing land management</a:t>
            </a:r>
          </a:p>
          <a:p>
            <a:pPr marL="742950" lvl="1" indent="-285750">
              <a:buFontTx/>
              <a:buChar char="-"/>
            </a:pPr>
            <a:r>
              <a:rPr lang="en-US" dirty="0">
                <a:solidFill>
                  <a:schemeClr val="accent3">
                    <a:lumMod val="20000"/>
                    <a:lumOff val="80000"/>
                  </a:schemeClr>
                </a:solidFill>
              </a:rPr>
              <a:t>Organic amendments</a:t>
            </a:r>
          </a:p>
        </p:txBody>
      </p:sp>
    </p:spTree>
    <p:extLst>
      <p:ext uri="{BB962C8B-B14F-4D97-AF65-F5344CB8AC3E}">
        <p14:creationId xmlns:p14="http://schemas.microsoft.com/office/powerpoint/2010/main" val="3519247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11033" r="9690" b="12673"/>
          <a:stretch/>
        </p:blipFill>
        <p:spPr>
          <a:xfrm>
            <a:off x="-1" y="60960"/>
            <a:ext cx="9144001" cy="6720840"/>
          </a:xfrm>
          <a:prstGeom prst="rect">
            <a:avLst/>
          </a:prstGeom>
        </p:spPr>
      </p:pic>
      <p:sp>
        <p:nvSpPr>
          <p:cNvPr id="4" name="Rectangle 3"/>
          <p:cNvSpPr/>
          <p:nvPr/>
        </p:nvSpPr>
        <p:spPr>
          <a:xfrm>
            <a:off x="59017" y="0"/>
            <a:ext cx="8703984" cy="1200329"/>
          </a:xfrm>
          <a:prstGeom prst="rect">
            <a:avLst/>
          </a:prstGeom>
        </p:spPr>
        <p:txBody>
          <a:bodyPr wrap="square">
            <a:spAutoFit/>
          </a:bodyPr>
          <a:lstStyle/>
          <a:p>
            <a:r>
              <a:rPr lang="en-US" sz="3600" dirty="0"/>
              <a:t>Opportunities for agricultural management as a climate solution: </a:t>
            </a:r>
            <a:r>
              <a:rPr lang="en-US" sz="3600" i="1" dirty="0"/>
              <a:t>Marin Carbon Project</a:t>
            </a:r>
            <a:endParaRPr lang="en-US" sz="3600" dirty="0"/>
          </a:p>
        </p:txBody>
      </p:sp>
      <p:grpSp>
        <p:nvGrpSpPr>
          <p:cNvPr id="9" name="Group 8">
            <a:extLst>
              <a:ext uri="{FF2B5EF4-FFF2-40B4-BE49-F238E27FC236}">
                <a16:creationId xmlns:a16="http://schemas.microsoft.com/office/drawing/2014/main" id="{34C6FE30-CF5D-4BEB-B01C-08134610B4A4}"/>
              </a:ext>
            </a:extLst>
          </p:cNvPr>
          <p:cNvGrpSpPr/>
          <p:nvPr/>
        </p:nvGrpSpPr>
        <p:grpSpPr>
          <a:xfrm>
            <a:off x="1893771" y="3449392"/>
            <a:ext cx="6141617" cy="2814554"/>
            <a:chOff x="1743658" y="3504069"/>
            <a:chExt cx="6141617" cy="2814554"/>
          </a:xfrm>
        </p:grpSpPr>
        <p:sp>
          <p:nvSpPr>
            <p:cNvPr id="10" name="Line 2">
              <a:extLst>
                <a:ext uri="{FF2B5EF4-FFF2-40B4-BE49-F238E27FC236}">
                  <a16:creationId xmlns:a16="http://schemas.microsoft.com/office/drawing/2014/main" id="{D5FF59ED-8420-4F77-89BF-68BAC60FB96C}"/>
                </a:ext>
              </a:extLst>
            </p:cNvPr>
            <p:cNvSpPr>
              <a:spLocks noChangeShapeType="1"/>
            </p:cNvSpPr>
            <p:nvPr/>
          </p:nvSpPr>
          <p:spPr bwMode="auto">
            <a:xfrm>
              <a:off x="1743658" y="3708831"/>
              <a:ext cx="282788" cy="2609791"/>
            </a:xfrm>
            <a:prstGeom prst="line">
              <a:avLst/>
            </a:prstGeom>
            <a:noFill/>
            <a:ln w="38100" cap="flat">
              <a:solidFill>
                <a:srgbClr val="0044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15" name="Line 3">
              <a:extLst>
                <a:ext uri="{FF2B5EF4-FFF2-40B4-BE49-F238E27FC236}">
                  <a16:creationId xmlns:a16="http://schemas.microsoft.com/office/drawing/2014/main" id="{A48904C2-EDCC-4C81-94B5-7FF13CFB0DEE}"/>
                </a:ext>
              </a:extLst>
            </p:cNvPr>
            <p:cNvSpPr>
              <a:spLocks noChangeShapeType="1"/>
            </p:cNvSpPr>
            <p:nvPr/>
          </p:nvSpPr>
          <p:spPr bwMode="auto">
            <a:xfrm>
              <a:off x="3178076" y="3504069"/>
              <a:ext cx="535954" cy="2430968"/>
            </a:xfrm>
            <a:prstGeom prst="line">
              <a:avLst/>
            </a:prstGeom>
            <a:noFill/>
            <a:ln w="38100" cap="flat">
              <a:solidFill>
                <a:srgbClr val="0044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16" name="Line 4">
              <a:extLst>
                <a:ext uri="{FF2B5EF4-FFF2-40B4-BE49-F238E27FC236}">
                  <a16:creationId xmlns:a16="http://schemas.microsoft.com/office/drawing/2014/main" id="{FACCCF98-206A-4911-AD1C-7508E002C2A3}"/>
                </a:ext>
              </a:extLst>
            </p:cNvPr>
            <p:cNvSpPr>
              <a:spLocks noChangeShapeType="1"/>
            </p:cNvSpPr>
            <p:nvPr/>
          </p:nvSpPr>
          <p:spPr bwMode="auto">
            <a:xfrm rot="10800000" flipH="1">
              <a:off x="1743659" y="3504069"/>
              <a:ext cx="1434417" cy="210926"/>
            </a:xfrm>
            <a:prstGeom prst="line">
              <a:avLst/>
            </a:prstGeom>
            <a:noFill/>
            <a:ln w="38100" cap="flat">
              <a:solidFill>
                <a:srgbClr val="0044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17" name="Line 5">
              <a:extLst>
                <a:ext uri="{FF2B5EF4-FFF2-40B4-BE49-F238E27FC236}">
                  <a16:creationId xmlns:a16="http://schemas.microsoft.com/office/drawing/2014/main" id="{83271005-A800-4975-B1BC-A8D949BA686E}"/>
                </a:ext>
              </a:extLst>
            </p:cNvPr>
            <p:cNvSpPr>
              <a:spLocks noChangeShapeType="1"/>
            </p:cNvSpPr>
            <p:nvPr/>
          </p:nvSpPr>
          <p:spPr bwMode="auto">
            <a:xfrm rot="10800000" flipH="1">
              <a:off x="2026446" y="5969973"/>
              <a:ext cx="1687583" cy="348650"/>
            </a:xfrm>
            <a:prstGeom prst="line">
              <a:avLst/>
            </a:prstGeom>
            <a:noFill/>
            <a:ln w="38100" cap="flat">
              <a:solidFill>
                <a:srgbClr val="0044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18" name="Line 6">
              <a:extLst>
                <a:ext uri="{FF2B5EF4-FFF2-40B4-BE49-F238E27FC236}">
                  <a16:creationId xmlns:a16="http://schemas.microsoft.com/office/drawing/2014/main" id="{78BAB8F2-208D-4F66-8358-4F87961D8580}"/>
                </a:ext>
              </a:extLst>
            </p:cNvPr>
            <p:cNvSpPr>
              <a:spLocks noChangeShapeType="1"/>
            </p:cNvSpPr>
            <p:nvPr/>
          </p:nvSpPr>
          <p:spPr bwMode="auto">
            <a:xfrm rot="10800000" flipH="1">
              <a:off x="5088634" y="3714994"/>
              <a:ext cx="1331530" cy="262347"/>
            </a:xfrm>
            <a:prstGeom prst="line">
              <a:avLst/>
            </a:prstGeom>
            <a:noFill/>
            <a:ln w="38100" cap="flat">
              <a:solidFill>
                <a:srgbClr val="0044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19" name="Line 7">
              <a:extLst>
                <a:ext uri="{FF2B5EF4-FFF2-40B4-BE49-F238E27FC236}">
                  <a16:creationId xmlns:a16="http://schemas.microsoft.com/office/drawing/2014/main" id="{FE4AC0AB-A4DD-4EE0-8054-6C589D7C5297}"/>
                </a:ext>
              </a:extLst>
            </p:cNvPr>
            <p:cNvSpPr>
              <a:spLocks noChangeShapeType="1"/>
            </p:cNvSpPr>
            <p:nvPr/>
          </p:nvSpPr>
          <p:spPr bwMode="auto">
            <a:xfrm rot="10800000" flipH="1">
              <a:off x="6687871" y="5126035"/>
              <a:ext cx="1197403" cy="447287"/>
            </a:xfrm>
            <a:prstGeom prst="line">
              <a:avLst/>
            </a:prstGeom>
            <a:noFill/>
            <a:ln w="38100" cap="flat">
              <a:solidFill>
                <a:srgbClr val="0044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20" name="Line 8">
              <a:extLst>
                <a:ext uri="{FF2B5EF4-FFF2-40B4-BE49-F238E27FC236}">
                  <a16:creationId xmlns:a16="http://schemas.microsoft.com/office/drawing/2014/main" id="{FD06BB12-8657-41B2-A36F-FCC2E3150484}"/>
                </a:ext>
              </a:extLst>
            </p:cNvPr>
            <p:cNvSpPr>
              <a:spLocks noChangeShapeType="1"/>
            </p:cNvSpPr>
            <p:nvPr/>
          </p:nvSpPr>
          <p:spPr bwMode="auto">
            <a:xfrm>
              <a:off x="6385692" y="3708833"/>
              <a:ext cx="1499583" cy="1417202"/>
            </a:xfrm>
            <a:prstGeom prst="line">
              <a:avLst/>
            </a:prstGeom>
            <a:noFill/>
            <a:ln w="38100" cap="flat">
              <a:solidFill>
                <a:srgbClr val="0044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21" name="Line 9">
              <a:extLst>
                <a:ext uri="{FF2B5EF4-FFF2-40B4-BE49-F238E27FC236}">
                  <a16:creationId xmlns:a16="http://schemas.microsoft.com/office/drawing/2014/main" id="{29DB70CF-CE2A-40E9-8F27-EB87EE6DF51A}"/>
                </a:ext>
              </a:extLst>
            </p:cNvPr>
            <p:cNvSpPr>
              <a:spLocks noChangeShapeType="1"/>
            </p:cNvSpPr>
            <p:nvPr/>
          </p:nvSpPr>
          <p:spPr bwMode="auto">
            <a:xfrm>
              <a:off x="5088634" y="3977342"/>
              <a:ext cx="1599236" cy="1595983"/>
            </a:xfrm>
            <a:prstGeom prst="line">
              <a:avLst/>
            </a:prstGeom>
            <a:noFill/>
            <a:ln w="38100" cap="flat">
              <a:solidFill>
                <a:srgbClr val="0044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grpSp>
      <p:sp>
        <p:nvSpPr>
          <p:cNvPr id="22" name="TextBox 21">
            <a:extLst>
              <a:ext uri="{FF2B5EF4-FFF2-40B4-BE49-F238E27FC236}">
                <a16:creationId xmlns:a16="http://schemas.microsoft.com/office/drawing/2014/main" id="{BA6B53F7-DF21-4A0D-B078-E8A22C460673}"/>
              </a:ext>
            </a:extLst>
          </p:cNvPr>
          <p:cNvSpPr txBox="1"/>
          <p:nvPr/>
        </p:nvSpPr>
        <p:spPr>
          <a:xfrm>
            <a:off x="410131" y="1448383"/>
            <a:ext cx="2918058" cy="1323439"/>
          </a:xfrm>
          <a:prstGeom prst="rect">
            <a:avLst/>
          </a:prstGeom>
          <a:solidFill>
            <a:schemeClr val="accent3">
              <a:lumMod val="40000"/>
              <a:lumOff val="60000"/>
            </a:schemeClr>
          </a:solidFill>
        </p:spPr>
        <p:txBody>
          <a:bodyPr wrap="square" rtlCol="0">
            <a:spAutoFit/>
          </a:bodyPr>
          <a:lstStyle/>
          <a:p>
            <a:pPr defTabSz="457200"/>
            <a:r>
              <a:rPr lang="en-US" sz="2000" b="1" dirty="0"/>
              <a:t>+ 40-70% forage</a:t>
            </a:r>
          </a:p>
          <a:p>
            <a:pPr defTabSz="457200"/>
            <a:r>
              <a:rPr lang="en-US" sz="2000" b="1" dirty="0"/>
              <a:t>+ &gt;1 Mt Soil C/ha</a:t>
            </a:r>
          </a:p>
          <a:p>
            <a:pPr defTabSz="457200"/>
            <a:r>
              <a:rPr lang="en-US" sz="2000" b="1" dirty="0"/>
              <a:t>+ 26K L/ha soil water</a:t>
            </a:r>
          </a:p>
          <a:p>
            <a:pPr defTabSz="457200"/>
            <a:r>
              <a:rPr lang="en-US" sz="2000" b="1" dirty="0"/>
              <a:t>Net climate benefit</a:t>
            </a:r>
            <a:endParaRPr lang="en-US" sz="2000" dirty="0"/>
          </a:p>
        </p:txBody>
      </p:sp>
    </p:spTree>
    <p:extLst>
      <p:ext uri="{BB962C8B-B14F-4D97-AF65-F5344CB8AC3E}">
        <p14:creationId xmlns:p14="http://schemas.microsoft.com/office/powerpoint/2010/main" val="4095631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txBox="1">
            <a:spLocks/>
          </p:cNvSpPr>
          <p:nvPr/>
        </p:nvSpPr>
        <p:spPr>
          <a:xfrm>
            <a:off x="504540" y="319326"/>
            <a:ext cx="8181419" cy="1850972"/>
          </a:xfrm>
          <a:prstGeom prst="rect">
            <a:avLst/>
          </a:prstGeom>
        </p:spPr>
        <p:txBody>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buNone/>
            </a:pPr>
            <a:r>
              <a:rPr lang="en-US" sz="3600" b="1" dirty="0">
                <a:solidFill>
                  <a:schemeClr val="bg1"/>
                </a:solidFill>
                <a:latin typeface="+mj-lt"/>
              </a:rPr>
              <a:t>Life cycle of a garment:</a:t>
            </a:r>
          </a:p>
        </p:txBody>
      </p:sp>
      <p:sp>
        <p:nvSpPr>
          <p:cNvPr id="101" name="TextBox 100"/>
          <p:cNvSpPr txBox="1"/>
          <p:nvPr/>
        </p:nvSpPr>
        <p:spPr>
          <a:xfrm>
            <a:off x="639687" y="2224785"/>
            <a:ext cx="1382507" cy="584776"/>
          </a:xfrm>
          <a:prstGeom prst="rect">
            <a:avLst/>
          </a:prstGeom>
          <a:noFill/>
        </p:spPr>
        <p:txBody>
          <a:bodyPr wrap="square" rtlCol="0">
            <a:spAutoFit/>
          </a:bodyPr>
          <a:lstStyle/>
          <a:p>
            <a:pPr algn="ctr"/>
            <a:r>
              <a:rPr lang="en-US" sz="1600" b="1" dirty="0"/>
              <a:t>Fiber production</a:t>
            </a:r>
          </a:p>
        </p:txBody>
      </p:sp>
      <p:sp>
        <p:nvSpPr>
          <p:cNvPr id="102" name="TextBox 101"/>
          <p:cNvSpPr txBox="1"/>
          <p:nvPr/>
        </p:nvSpPr>
        <p:spPr>
          <a:xfrm>
            <a:off x="2726235" y="2210828"/>
            <a:ext cx="1382507" cy="584776"/>
          </a:xfrm>
          <a:prstGeom prst="rect">
            <a:avLst/>
          </a:prstGeom>
          <a:noFill/>
        </p:spPr>
        <p:txBody>
          <a:bodyPr wrap="square" rtlCol="0">
            <a:spAutoFit/>
          </a:bodyPr>
          <a:lstStyle/>
          <a:p>
            <a:pPr algn="ctr"/>
            <a:r>
              <a:rPr lang="en-US" sz="1600" b="1" dirty="0"/>
              <a:t>Dye production</a:t>
            </a:r>
          </a:p>
        </p:txBody>
      </p:sp>
      <p:sp>
        <p:nvSpPr>
          <p:cNvPr id="103" name="TextBox 102"/>
          <p:cNvSpPr txBox="1"/>
          <p:nvPr/>
        </p:nvSpPr>
        <p:spPr>
          <a:xfrm>
            <a:off x="4603714" y="2210828"/>
            <a:ext cx="1504626" cy="584776"/>
          </a:xfrm>
          <a:prstGeom prst="rect">
            <a:avLst/>
          </a:prstGeom>
          <a:noFill/>
        </p:spPr>
        <p:txBody>
          <a:bodyPr wrap="square" rtlCol="0">
            <a:spAutoFit/>
          </a:bodyPr>
          <a:lstStyle/>
          <a:p>
            <a:pPr algn="ctr"/>
            <a:r>
              <a:rPr lang="en-US" sz="1600" b="1" dirty="0"/>
              <a:t>Transport &amp; production</a:t>
            </a:r>
          </a:p>
        </p:txBody>
      </p:sp>
      <p:sp>
        <p:nvSpPr>
          <p:cNvPr id="104" name="TextBox 103"/>
          <p:cNvSpPr txBox="1"/>
          <p:nvPr/>
        </p:nvSpPr>
        <p:spPr>
          <a:xfrm>
            <a:off x="6461847" y="2391142"/>
            <a:ext cx="1011088" cy="338554"/>
          </a:xfrm>
          <a:prstGeom prst="rect">
            <a:avLst/>
          </a:prstGeom>
          <a:noFill/>
        </p:spPr>
        <p:txBody>
          <a:bodyPr wrap="square" rtlCol="0">
            <a:spAutoFit/>
          </a:bodyPr>
          <a:lstStyle/>
          <a:p>
            <a:pPr algn="ctr"/>
            <a:r>
              <a:rPr lang="en-US" sz="1600" b="1" dirty="0"/>
              <a:t>Care</a:t>
            </a:r>
          </a:p>
        </p:txBody>
      </p:sp>
      <p:sp>
        <p:nvSpPr>
          <p:cNvPr id="105" name="TextBox 104"/>
          <p:cNvSpPr txBox="1"/>
          <p:nvPr/>
        </p:nvSpPr>
        <p:spPr>
          <a:xfrm>
            <a:off x="7417423" y="2391142"/>
            <a:ext cx="1106309" cy="338554"/>
          </a:xfrm>
          <a:prstGeom prst="rect">
            <a:avLst/>
          </a:prstGeom>
          <a:noFill/>
        </p:spPr>
        <p:txBody>
          <a:bodyPr wrap="square" rtlCol="0">
            <a:spAutoFit/>
          </a:bodyPr>
          <a:lstStyle/>
          <a:p>
            <a:pPr algn="ctr"/>
            <a:r>
              <a:rPr lang="en-US" sz="1600" b="1" dirty="0"/>
              <a:t>Disposal</a:t>
            </a:r>
          </a:p>
        </p:txBody>
      </p:sp>
      <p:sp>
        <p:nvSpPr>
          <p:cNvPr id="152" name="Rectangle 151"/>
          <p:cNvSpPr/>
          <p:nvPr/>
        </p:nvSpPr>
        <p:spPr>
          <a:xfrm>
            <a:off x="504540" y="2855353"/>
            <a:ext cx="8181419" cy="1090556"/>
          </a:xfrm>
          <a:prstGeom prst="rect">
            <a:avLst/>
          </a:prstGeom>
          <a:solidFill>
            <a:srgbClr val="FFFFF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3" name="Parallelogram 152"/>
          <p:cNvSpPr/>
          <p:nvPr/>
        </p:nvSpPr>
        <p:spPr>
          <a:xfrm>
            <a:off x="639687" y="3331001"/>
            <a:ext cx="854042" cy="457200"/>
          </a:xfrm>
          <a:prstGeom prst="parallelogram">
            <a:avLst/>
          </a:prstGeom>
          <a:noFill/>
          <a:ln w="38100" cap="flat" cmpd="sng" algn="ctr">
            <a:solidFill>
              <a:sysClr val="windowText" lastClr="000000"/>
            </a:solidFill>
            <a:prstDash val="solid"/>
            <a:round/>
            <a:headEnd type="none" w="med" len="med"/>
            <a:tailEnd type="none" w="med" len="me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pic>
        <p:nvPicPr>
          <p:cNvPr id="154" name="Picture 153"/>
          <p:cNvPicPr>
            <a:picLocks noChangeAspect="1"/>
          </p:cNvPicPr>
          <p:nvPr/>
        </p:nvPicPr>
        <p:blipFill>
          <a:blip r:embed="rId3">
            <a:clrChange>
              <a:clrFrom>
                <a:srgbClr val="FFFFFF"/>
              </a:clrFrom>
              <a:clrTo>
                <a:srgbClr val="FFFFFF">
                  <a:alpha val="0"/>
                </a:srgbClr>
              </a:clrTo>
            </a:clrChange>
            <a:biLevel thresh="50000"/>
          </a:blip>
          <a:stretch>
            <a:fillRect/>
          </a:stretch>
        </p:blipFill>
        <p:spPr>
          <a:xfrm>
            <a:off x="1067321" y="3530646"/>
            <a:ext cx="152400" cy="212558"/>
          </a:xfrm>
          <a:prstGeom prst="rect">
            <a:avLst/>
          </a:prstGeom>
        </p:spPr>
      </p:pic>
      <p:pic>
        <p:nvPicPr>
          <p:cNvPr id="155" name="Picture 154"/>
          <p:cNvPicPr>
            <a:picLocks noChangeAspect="1"/>
          </p:cNvPicPr>
          <p:nvPr/>
        </p:nvPicPr>
        <p:blipFill>
          <a:blip r:embed="rId4">
            <a:biLevel thresh="50000"/>
          </a:blip>
          <a:stretch>
            <a:fillRect/>
          </a:stretch>
        </p:blipFill>
        <p:spPr>
          <a:xfrm>
            <a:off x="1250513" y="3333989"/>
            <a:ext cx="210312" cy="251460"/>
          </a:xfrm>
          <a:prstGeom prst="rect">
            <a:avLst/>
          </a:prstGeom>
        </p:spPr>
      </p:pic>
      <p:pic>
        <p:nvPicPr>
          <p:cNvPr id="156" name="Picture 155"/>
          <p:cNvPicPr>
            <a:picLocks noChangeAspect="1"/>
          </p:cNvPicPr>
          <p:nvPr/>
        </p:nvPicPr>
        <p:blipFill>
          <a:blip r:embed="rId4">
            <a:grayscl/>
          </a:blip>
          <a:stretch>
            <a:fillRect/>
          </a:stretch>
        </p:blipFill>
        <p:spPr>
          <a:xfrm flipV="1">
            <a:off x="1267793" y="3553939"/>
            <a:ext cx="210312" cy="251460"/>
          </a:xfrm>
          <a:prstGeom prst="rect">
            <a:avLst/>
          </a:prstGeom>
        </p:spPr>
      </p:pic>
      <p:pic>
        <p:nvPicPr>
          <p:cNvPr id="157" name="Picture 156"/>
          <p:cNvPicPr>
            <a:picLocks noChangeAspect="1"/>
          </p:cNvPicPr>
          <p:nvPr/>
        </p:nvPicPr>
        <p:blipFill>
          <a:blip r:embed="rId4">
            <a:grayscl/>
          </a:blip>
          <a:stretch>
            <a:fillRect/>
          </a:stretch>
        </p:blipFill>
        <p:spPr>
          <a:xfrm flipV="1">
            <a:off x="1095905" y="3719849"/>
            <a:ext cx="210312" cy="251460"/>
          </a:xfrm>
          <a:prstGeom prst="rect">
            <a:avLst/>
          </a:prstGeom>
        </p:spPr>
      </p:pic>
      <p:pic>
        <p:nvPicPr>
          <p:cNvPr id="158" name="Picture 157" descr="AA028233.png"/>
          <p:cNvPicPr>
            <a:picLocks noChangeAspect="1"/>
          </p:cNvPicPr>
          <p:nvPr/>
        </p:nvPicPr>
        <p:blipFill>
          <a:blip r:embed="rId5">
            <a:lum bright="-100000"/>
          </a:blip>
          <a:stretch>
            <a:fillRect/>
          </a:stretch>
        </p:blipFill>
        <p:spPr>
          <a:xfrm>
            <a:off x="639687" y="3056525"/>
            <a:ext cx="529965" cy="548952"/>
          </a:xfrm>
          <a:prstGeom prst="rect">
            <a:avLst/>
          </a:prstGeom>
        </p:spPr>
      </p:pic>
      <p:grpSp>
        <p:nvGrpSpPr>
          <p:cNvPr id="159" name="Group 158"/>
          <p:cNvGrpSpPr/>
          <p:nvPr/>
        </p:nvGrpSpPr>
        <p:grpSpPr>
          <a:xfrm>
            <a:off x="6835662" y="3108800"/>
            <a:ext cx="669174" cy="656324"/>
            <a:chOff x="4344834" y="3961281"/>
            <a:chExt cx="870311" cy="1003961"/>
          </a:xfrm>
        </p:grpSpPr>
        <p:sp>
          <p:nvSpPr>
            <p:cNvPr id="160" name="Trapezoid 159"/>
            <p:cNvSpPr/>
            <p:nvPr/>
          </p:nvSpPr>
          <p:spPr>
            <a:xfrm>
              <a:off x="4446839" y="4255906"/>
              <a:ext cx="714258" cy="709336"/>
            </a:xfrm>
            <a:prstGeom prst="trapezoid">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1" name="Rectangle 160"/>
            <p:cNvSpPr/>
            <p:nvPr/>
          </p:nvSpPr>
          <p:spPr>
            <a:xfrm>
              <a:off x="4344834" y="4255906"/>
              <a:ext cx="870311" cy="252411"/>
            </a:xfrm>
            <a:prstGeom prst="rect">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2" name="Oval 161"/>
            <p:cNvSpPr/>
            <p:nvPr/>
          </p:nvSpPr>
          <p:spPr>
            <a:xfrm>
              <a:off x="4579505" y="3961281"/>
              <a:ext cx="371280" cy="367364"/>
            </a:xfrm>
            <a:prstGeom prst="ellipse">
              <a:avLst/>
            </a:prstGeom>
            <a:solidFill>
              <a:srgbClr val="FFFFFF"/>
            </a:solid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63" name="TextBox 162"/>
          <p:cNvSpPr txBox="1"/>
          <p:nvPr/>
        </p:nvSpPr>
        <p:spPr>
          <a:xfrm>
            <a:off x="1379862" y="3051774"/>
            <a:ext cx="524755"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ysClr val="windowText" lastClr="000000"/>
                </a:solidFill>
                <a:effectLst/>
                <a:uLnTx/>
                <a:uFillTx/>
              </a:rPr>
              <a:t>+</a:t>
            </a:r>
          </a:p>
        </p:txBody>
      </p:sp>
      <p:sp>
        <p:nvSpPr>
          <p:cNvPr id="164" name="Parallelogram 163"/>
          <p:cNvSpPr/>
          <p:nvPr/>
        </p:nvSpPr>
        <p:spPr>
          <a:xfrm>
            <a:off x="2671853" y="3334841"/>
            <a:ext cx="854042" cy="457200"/>
          </a:xfrm>
          <a:prstGeom prst="parallelogram">
            <a:avLst/>
          </a:prstGeom>
          <a:noFill/>
          <a:ln w="38100" cap="flat" cmpd="sng" algn="ctr">
            <a:solidFill>
              <a:sysClr val="windowText" lastClr="000000"/>
            </a:solidFill>
            <a:prstDash val="solid"/>
            <a:round/>
            <a:headEnd type="none" w="med" len="med"/>
            <a:tailEnd type="none" w="med" len="me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pic>
        <p:nvPicPr>
          <p:cNvPr id="165" name="Picture 164"/>
          <p:cNvPicPr>
            <a:picLocks noChangeAspect="1"/>
          </p:cNvPicPr>
          <p:nvPr/>
        </p:nvPicPr>
        <p:blipFill>
          <a:blip r:embed="rId3">
            <a:clrChange>
              <a:clrFrom>
                <a:srgbClr val="FFFFFF"/>
              </a:clrFrom>
              <a:clrTo>
                <a:srgbClr val="FFFFFF">
                  <a:alpha val="0"/>
                </a:srgbClr>
              </a:clrTo>
            </a:clrChange>
            <a:biLevel thresh="50000"/>
          </a:blip>
          <a:stretch>
            <a:fillRect/>
          </a:stretch>
        </p:blipFill>
        <p:spPr>
          <a:xfrm>
            <a:off x="2786508" y="3145638"/>
            <a:ext cx="152400" cy="212558"/>
          </a:xfrm>
          <a:prstGeom prst="rect">
            <a:avLst/>
          </a:prstGeom>
        </p:spPr>
      </p:pic>
      <p:pic>
        <p:nvPicPr>
          <p:cNvPr id="166" name="Picture 165"/>
          <p:cNvPicPr>
            <a:picLocks noChangeAspect="1"/>
          </p:cNvPicPr>
          <p:nvPr/>
        </p:nvPicPr>
        <p:blipFill>
          <a:blip r:embed="rId4">
            <a:grayscl/>
          </a:blip>
          <a:stretch>
            <a:fillRect/>
          </a:stretch>
        </p:blipFill>
        <p:spPr>
          <a:xfrm flipV="1">
            <a:off x="2815092" y="3334841"/>
            <a:ext cx="210312" cy="251460"/>
          </a:xfrm>
          <a:prstGeom prst="rect">
            <a:avLst/>
          </a:prstGeom>
        </p:spPr>
      </p:pic>
      <p:pic>
        <p:nvPicPr>
          <p:cNvPr id="167" name="Picture 166"/>
          <p:cNvPicPr>
            <a:picLocks noChangeAspect="1"/>
          </p:cNvPicPr>
          <p:nvPr/>
        </p:nvPicPr>
        <p:blipFill>
          <a:blip r:embed="rId3">
            <a:clrChange>
              <a:clrFrom>
                <a:srgbClr val="FFFFFF"/>
              </a:clrFrom>
              <a:clrTo>
                <a:srgbClr val="FFFFFF">
                  <a:alpha val="0"/>
                </a:srgbClr>
              </a:clrTo>
            </a:clrChange>
            <a:biLevel thresh="50000"/>
          </a:blip>
          <a:stretch>
            <a:fillRect/>
          </a:stretch>
        </p:blipFill>
        <p:spPr>
          <a:xfrm>
            <a:off x="2952420" y="3162938"/>
            <a:ext cx="152400" cy="212558"/>
          </a:xfrm>
          <a:prstGeom prst="rect">
            <a:avLst/>
          </a:prstGeom>
        </p:spPr>
      </p:pic>
      <p:pic>
        <p:nvPicPr>
          <p:cNvPr id="168" name="Picture 167"/>
          <p:cNvPicPr>
            <a:picLocks noChangeAspect="1"/>
          </p:cNvPicPr>
          <p:nvPr/>
        </p:nvPicPr>
        <p:blipFill>
          <a:blip r:embed="rId4">
            <a:grayscl/>
          </a:blip>
          <a:stretch>
            <a:fillRect/>
          </a:stretch>
        </p:blipFill>
        <p:spPr>
          <a:xfrm flipV="1">
            <a:off x="2981004" y="3352141"/>
            <a:ext cx="210312" cy="251460"/>
          </a:xfrm>
          <a:prstGeom prst="rect">
            <a:avLst/>
          </a:prstGeom>
        </p:spPr>
      </p:pic>
      <p:pic>
        <p:nvPicPr>
          <p:cNvPr id="169" name="Picture 168"/>
          <p:cNvPicPr>
            <a:picLocks noChangeAspect="1"/>
          </p:cNvPicPr>
          <p:nvPr/>
        </p:nvPicPr>
        <p:blipFill>
          <a:blip r:embed="rId3">
            <a:clrChange>
              <a:clrFrom>
                <a:srgbClr val="FFFFFF"/>
              </a:clrFrom>
              <a:clrTo>
                <a:srgbClr val="FFFFFF">
                  <a:alpha val="0"/>
                </a:srgbClr>
              </a:clrTo>
            </a:clrChange>
            <a:biLevel thresh="50000"/>
          </a:blip>
          <a:stretch>
            <a:fillRect/>
          </a:stretch>
        </p:blipFill>
        <p:spPr>
          <a:xfrm>
            <a:off x="3131844" y="3193748"/>
            <a:ext cx="152400" cy="212558"/>
          </a:xfrm>
          <a:prstGeom prst="rect">
            <a:avLst/>
          </a:prstGeom>
        </p:spPr>
      </p:pic>
      <p:pic>
        <p:nvPicPr>
          <p:cNvPr id="170" name="Picture 169"/>
          <p:cNvPicPr>
            <a:picLocks noChangeAspect="1"/>
          </p:cNvPicPr>
          <p:nvPr/>
        </p:nvPicPr>
        <p:blipFill>
          <a:blip r:embed="rId4">
            <a:grayscl/>
          </a:blip>
          <a:stretch>
            <a:fillRect/>
          </a:stretch>
        </p:blipFill>
        <p:spPr>
          <a:xfrm flipV="1">
            <a:off x="3160428" y="3382951"/>
            <a:ext cx="210312" cy="251460"/>
          </a:xfrm>
          <a:prstGeom prst="rect">
            <a:avLst/>
          </a:prstGeom>
        </p:spPr>
      </p:pic>
      <p:pic>
        <p:nvPicPr>
          <p:cNvPr id="171" name="Picture 170"/>
          <p:cNvPicPr>
            <a:picLocks noChangeAspect="1"/>
          </p:cNvPicPr>
          <p:nvPr/>
        </p:nvPicPr>
        <p:blipFill>
          <a:blip r:embed="rId3">
            <a:clrChange>
              <a:clrFrom>
                <a:srgbClr val="FFFFFF"/>
              </a:clrFrom>
              <a:clrTo>
                <a:srgbClr val="FFFFFF">
                  <a:alpha val="0"/>
                </a:srgbClr>
              </a:clrTo>
            </a:clrChange>
            <a:biLevel thresh="50000"/>
          </a:blip>
          <a:stretch>
            <a:fillRect/>
          </a:stretch>
        </p:blipFill>
        <p:spPr>
          <a:xfrm>
            <a:off x="2892396" y="3332638"/>
            <a:ext cx="152400" cy="212558"/>
          </a:xfrm>
          <a:prstGeom prst="rect">
            <a:avLst/>
          </a:prstGeom>
        </p:spPr>
      </p:pic>
      <p:pic>
        <p:nvPicPr>
          <p:cNvPr id="172" name="Picture 171"/>
          <p:cNvPicPr>
            <a:picLocks noChangeAspect="1"/>
          </p:cNvPicPr>
          <p:nvPr/>
        </p:nvPicPr>
        <p:blipFill>
          <a:blip r:embed="rId4">
            <a:grayscl/>
          </a:blip>
          <a:stretch>
            <a:fillRect/>
          </a:stretch>
        </p:blipFill>
        <p:spPr>
          <a:xfrm flipV="1">
            <a:off x="2920980" y="3521841"/>
            <a:ext cx="210312" cy="251460"/>
          </a:xfrm>
          <a:prstGeom prst="rect">
            <a:avLst/>
          </a:prstGeom>
        </p:spPr>
      </p:pic>
      <p:pic>
        <p:nvPicPr>
          <p:cNvPr id="173" name="Picture 172"/>
          <p:cNvPicPr>
            <a:picLocks noChangeAspect="1"/>
          </p:cNvPicPr>
          <p:nvPr/>
        </p:nvPicPr>
        <p:blipFill>
          <a:blip r:embed="rId3">
            <a:clrChange>
              <a:clrFrom>
                <a:srgbClr val="FFFFFF"/>
              </a:clrFrom>
              <a:clrTo>
                <a:srgbClr val="FFFFFF">
                  <a:alpha val="0"/>
                </a:srgbClr>
              </a:clrTo>
            </a:clrChange>
            <a:biLevel thresh="50000"/>
          </a:blip>
          <a:stretch>
            <a:fillRect/>
          </a:stretch>
        </p:blipFill>
        <p:spPr>
          <a:xfrm>
            <a:off x="3112356" y="3363448"/>
            <a:ext cx="152400" cy="212558"/>
          </a:xfrm>
          <a:prstGeom prst="rect">
            <a:avLst/>
          </a:prstGeom>
        </p:spPr>
      </p:pic>
      <p:pic>
        <p:nvPicPr>
          <p:cNvPr id="174" name="Picture 173"/>
          <p:cNvPicPr>
            <a:picLocks noChangeAspect="1"/>
          </p:cNvPicPr>
          <p:nvPr/>
        </p:nvPicPr>
        <p:blipFill>
          <a:blip r:embed="rId4">
            <a:grayscl/>
          </a:blip>
          <a:stretch>
            <a:fillRect/>
          </a:stretch>
        </p:blipFill>
        <p:spPr>
          <a:xfrm flipV="1">
            <a:off x="3140940" y="3552651"/>
            <a:ext cx="210312" cy="251460"/>
          </a:xfrm>
          <a:prstGeom prst="rect">
            <a:avLst/>
          </a:prstGeom>
        </p:spPr>
      </p:pic>
      <p:pic>
        <p:nvPicPr>
          <p:cNvPr id="175" name="Picture 4"/>
          <p:cNvPicPr>
            <a:picLocks noChangeAspect="1" noChangeArrowheads="1"/>
          </p:cNvPicPr>
          <p:nvPr/>
        </p:nvPicPr>
        <p:blipFill>
          <a:blip r:embed="rId6">
            <a:biLevel thresh="50000"/>
          </a:blip>
          <a:srcRect/>
          <a:stretch>
            <a:fillRect/>
          </a:stretch>
        </p:blipFill>
        <p:spPr bwMode="auto">
          <a:xfrm flipH="1">
            <a:off x="1816220" y="3341478"/>
            <a:ext cx="492180" cy="394136"/>
          </a:xfrm>
          <a:prstGeom prst="rect">
            <a:avLst/>
          </a:prstGeom>
          <a:noFill/>
          <a:ln w="9525">
            <a:noFill/>
            <a:miter lim="800000"/>
            <a:headEnd/>
            <a:tailEnd/>
          </a:ln>
          <a:effectLst/>
        </p:spPr>
      </p:pic>
      <p:sp>
        <p:nvSpPr>
          <p:cNvPr id="176" name="TextBox 175"/>
          <p:cNvSpPr txBox="1"/>
          <p:nvPr/>
        </p:nvSpPr>
        <p:spPr>
          <a:xfrm>
            <a:off x="2252953" y="3021479"/>
            <a:ext cx="524755"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ysClr val="windowText" lastClr="000000"/>
                </a:solidFill>
                <a:effectLst/>
                <a:uLnTx/>
                <a:uFillTx/>
              </a:rPr>
              <a:t>+</a:t>
            </a:r>
          </a:p>
        </p:txBody>
      </p:sp>
      <p:pic>
        <p:nvPicPr>
          <p:cNvPr id="177" name="Picture 4"/>
          <p:cNvPicPr>
            <a:picLocks noChangeAspect="1" noChangeArrowheads="1"/>
          </p:cNvPicPr>
          <p:nvPr/>
        </p:nvPicPr>
        <p:blipFill>
          <a:blip r:embed="rId6">
            <a:biLevel thresh="50000"/>
          </a:blip>
          <a:srcRect/>
          <a:stretch>
            <a:fillRect/>
          </a:stretch>
        </p:blipFill>
        <p:spPr bwMode="auto">
          <a:xfrm flipH="1">
            <a:off x="3882328" y="3330464"/>
            <a:ext cx="492180" cy="394136"/>
          </a:xfrm>
          <a:prstGeom prst="rect">
            <a:avLst/>
          </a:prstGeom>
          <a:noFill/>
          <a:ln w="9525">
            <a:noFill/>
            <a:miter lim="800000"/>
            <a:headEnd/>
            <a:tailEnd/>
          </a:ln>
          <a:effectLst/>
        </p:spPr>
      </p:pic>
      <p:sp>
        <p:nvSpPr>
          <p:cNvPr id="178" name="TextBox 177"/>
          <p:cNvSpPr txBox="1"/>
          <p:nvPr/>
        </p:nvSpPr>
        <p:spPr>
          <a:xfrm>
            <a:off x="3457546" y="3015995"/>
            <a:ext cx="524755"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ysClr val="windowText" lastClr="000000"/>
                </a:solidFill>
                <a:effectLst/>
                <a:uLnTx/>
                <a:uFillTx/>
              </a:rPr>
              <a:t>+</a:t>
            </a:r>
          </a:p>
        </p:txBody>
      </p:sp>
      <p:sp>
        <p:nvSpPr>
          <p:cNvPr id="179" name="TextBox 178"/>
          <p:cNvSpPr txBox="1"/>
          <p:nvPr/>
        </p:nvSpPr>
        <p:spPr>
          <a:xfrm>
            <a:off x="4322095" y="3006319"/>
            <a:ext cx="524755"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ysClr val="windowText" lastClr="000000"/>
                </a:solidFill>
                <a:effectLst/>
                <a:uLnTx/>
                <a:uFillTx/>
              </a:rPr>
              <a:t>+</a:t>
            </a:r>
          </a:p>
        </p:txBody>
      </p:sp>
      <p:grpSp>
        <p:nvGrpSpPr>
          <p:cNvPr id="180" name="Group 179"/>
          <p:cNvGrpSpPr/>
          <p:nvPr/>
        </p:nvGrpSpPr>
        <p:grpSpPr>
          <a:xfrm>
            <a:off x="5643037" y="2880753"/>
            <a:ext cx="816952" cy="890939"/>
            <a:chOff x="464874" y="4570880"/>
            <a:chExt cx="816952" cy="890939"/>
          </a:xfrm>
        </p:grpSpPr>
        <p:sp>
          <p:nvSpPr>
            <p:cNvPr id="181" name="Parallelogram 180"/>
            <p:cNvSpPr/>
            <p:nvPr/>
          </p:nvSpPr>
          <p:spPr>
            <a:xfrm>
              <a:off x="464874" y="5004619"/>
              <a:ext cx="816952" cy="457200"/>
            </a:xfrm>
            <a:prstGeom prst="parallelogram">
              <a:avLst/>
            </a:prstGeom>
            <a:noFill/>
            <a:ln w="38100" cap="flat" cmpd="sng" algn="ctr">
              <a:solidFill>
                <a:sysClr val="windowText" lastClr="000000"/>
              </a:solidFill>
              <a:prstDash val="solid"/>
              <a:round/>
              <a:headEnd type="none" w="med" len="med"/>
              <a:tailEnd type="none" w="med" len="me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82" name="Rectangle 181"/>
            <p:cNvSpPr/>
            <p:nvPr/>
          </p:nvSpPr>
          <p:spPr>
            <a:xfrm>
              <a:off x="532434" y="5086501"/>
              <a:ext cx="638432" cy="375318"/>
            </a:xfrm>
            <a:prstGeom prst="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3" name="Rectangle 182"/>
            <p:cNvSpPr/>
            <p:nvPr/>
          </p:nvSpPr>
          <p:spPr>
            <a:xfrm>
              <a:off x="621625" y="5194581"/>
              <a:ext cx="63500" cy="241041"/>
            </a:xfrm>
            <a:prstGeom prst="rect">
              <a:avLst/>
            </a:prstGeom>
            <a:solidFill>
              <a:sysClr val="window" lastClr="FFFFFF">
                <a:lumMod val="85000"/>
              </a:sysClr>
            </a:solidFill>
            <a:ln w="952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4" name="Rectangle 183"/>
            <p:cNvSpPr/>
            <p:nvPr/>
          </p:nvSpPr>
          <p:spPr>
            <a:xfrm>
              <a:off x="747001" y="5198371"/>
              <a:ext cx="63500" cy="241041"/>
            </a:xfrm>
            <a:prstGeom prst="rect">
              <a:avLst/>
            </a:prstGeom>
            <a:solidFill>
              <a:sysClr val="window" lastClr="FFFFFF">
                <a:lumMod val="85000"/>
              </a:sysClr>
            </a:solidFill>
            <a:ln w="952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5" name="Rectangle 184"/>
            <p:cNvSpPr/>
            <p:nvPr/>
          </p:nvSpPr>
          <p:spPr>
            <a:xfrm>
              <a:off x="895633" y="5184861"/>
              <a:ext cx="63500" cy="241041"/>
            </a:xfrm>
            <a:prstGeom prst="rect">
              <a:avLst/>
            </a:prstGeom>
            <a:solidFill>
              <a:sysClr val="window" lastClr="FFFFFF">
                <a:lumMod val="85000"/>
              </a:sysClr>
            </a:solidFill>
            <a:ln w="952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6" name="Rectangle 185"/>
            <p:cNvSpPr/>
            <p:nvPr/>
          </p:nvSpPr>
          <p:spPr>
            <a:xfrm>
              <a:off x="1021009" y="5188651"/>
              <a:ext cx="63500" cy="241041"/>
            </a:xfrm>
            <a:prstGeom prst="rect">
              <a:avLst/>
            </a:prstGeom>
            <a:solidFill>
              <a:sysClr val="window" lastClr="FFFFFF">
                <a:lumMod val="85000"/>
              </a:sysClr>
            </a:solidFill>
            <a:ln w="952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7" name="Rectangle 186"/>
            <p:cNvSpPr/>
            <p:nvPr/>
          </p:nvSpPr>
          <p:spPr>
            <a:xfrm>
              <a:off x="532434" y="4813333"/>
              <a:ext cx="89191" cy="298050"/>
            </a:xfrm>
            <a:prstGeom prst="rect">
              <a:avLst/>
            </a:prstGeom>
            <a:solidFill>
              <a:sysClr val="windowText" lastClr="000000"/>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8" name="Rectangle 187"/>
            <p:cNvSpPr/>
            <p:nvPr/>
          </p:nvSpPr>
          <p:spPr>
            <a:xfrm>
              <a:off x="684834" y="4925203"/>
              <a:ext cx="89191" cy="298050"/>
            </a:xfrm>
            <a:prstGeom prst="rect">
              <a:avLst/>
            </a:prstGeom>
            <a:solidFill>
              <a:sysClr val="windowText" lastClr="000000"/>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9" name="Cloud 188"/>
            <p:cNvSpPr/>
            <p:nvPr/>
          </p:nvSpPr>
          <p:spPr>
            <a:xfrm flipV="1">
              <a:off x="644589" y="4570880"/>
              <a:ext cx="129436" cy="255961"/>
            </a:xfrm>
            <a:prstGeom prst="cloud">
              <a:avLst/>
            </a:prstGeom>
            <a:solidFill>
              <a:sysClr val="window" lastClr="FFFFFF">
                <a:lumMod val="65000"/>
              </a:sysClr>
            </a:solidFill>
            <a:ln w="9525" cap="flat" cmpd="sng" algn="ctr">
              <a:noFill/>
              <a:prstDash val="solid"/>
            </a:ln>
            <a:effectLst/>
            <a:scene3d>
              <a:camera prst="orthographicFront">
                <a:rot lat="360000" lon="3060000" rev="1980000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0" name="Cloud 189"/>
            <p:cNvSpPr/>
            <p:nvPr/>
          </p:nvSpPr>
          <p:spPr>
            <a:xfrm flipV="1">
              <a:off x="796989" y="4570881"/>
              <a:ext cx="112156" cy="381341"/>
            </a:xfrm>
            <a:prstGeom prst="cloud">
              <a:avLst/>
            </a:prstGeom>
            <a:solidFill>
              <a:sysClr val="window" lastClr="FFFFFF">
                <a:lumMod val="65000"/>
              </a:sysClr>
            </a:solidFill>
            <a:ln w="9525" cap="flat" cmpd="sng" algn="ctr">
              <a:noFill/>
              <a:prstDash val="solid"/>
            </a:ln>
            <a:effectLst/>
            <a:scene3d>
              <a:camera prst="orthographicFront">
                <a:rot lat="360000" lon="3060000" rev="1980000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91" name="TextBox 190"/>
          <p:cNvSpPr txBox="1"/>
          <p:nvPr/>
        </p:nvSpPr>
        <p:spPr>
          <a:xfrm>
            <a:off x="5269340" y="2993267"/>
            <a:ext cx="524755"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ysClr val="windowText" lastClr="000000"/>
                </a:solidFill>
                <a:effectLst/>
                <a:uLnTx/>
                <a:uFillTx/>
              </a:rPr>
              <a:t>+</a:t>
            </a:r>
          </a:p>
        </p:txBody>
      </p:sp>
      <p:sp>
        <p:nvSpPr>
          <p:cNvPr id="192" name="Right Arrow 191"/>
          <p:cNvSpPr/>
          <p:nvPr/>
        </p:nvSpPr>
        <p:spPr>
          <a:xfrm>
            <a:off x="6529749" y="3295957"/>
            <a:ext cx="288719" cy="327715"/>
          </a:xfrm>
          <a:prstGeom prst="rightArrow">
            <a:avLst>
              <a:gd name="adj1" fmla="val 24125"/>
              <a:gd name="adj2" fmla="val 61089"/>
            </a:avLst>
          </a:prstGeom>
          <a:solidFill>
            <a:srgbClr val="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93" name="Right Arrow 192"/>
          <p:cNvSpPr/>
          <p:nvPr/>
        </p:nvSpPr>
        <p:spPr>
          <a:xfrm>
            <a:off x="7582934" y="3293459"/>
            <a:ext cx="288719" cy="327715"/>
          </a:xfrm>
          <a:prstGeom prst="rightArrow">
            <a:avLst>
              <a:gd name="adj1" fmla="val 24125"/>
              <a:gd name="adj2" fmla="val 61089"/>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94" name="Trapezoid 193"/>
          <p:cNvSpPr/>
          <p:nvPr/>
        </p:nvSpPr>
        <p:spPr>
          <a:xfrm rot="10800000">
            <a:off x="7944097" y="3179791"/>
            <a:ext cx="515805" cy="616238"/>
          </a:xfrm>
          <a:prstGeom prst="trapezoid">
            <a:avLst>
              <a:gd name="adj" fmla="val 14522"/>
            </a:avLst>
          </a:prstGeom>
          <a:solidFill>
            <a:sysClr val="windowText" lastClr="000000"/>
          </a:solid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5" name="Curved Up Arrow 194"/>
          <p:cNvSpPr/>
          <p:nvPr/>
        </p:nvSpPr>
        <p:spPr>
          <a:xfrm>
            <a:off x="8064051" y="3507884"/>
            <a:ext cx="274008" cy="119436"/>
          </a:xfrm>
          <a:prstGeom prst="curvedUpArrow">
            <a:avLst/>
          </a:prstGeom>
          <a:solidFill>
            <a:sysClr val="window" lastClr="FFFFFF"/>
          </a:solid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6" name="Curved Up Arrow 195"/>
          <p:cNvSpPr/>
          <p:nvPr/>
        </p:nvSpPr>
        <p:spPr>
          <a:xfrm flipH="1" flipV="1">
            <a:off x="8054307" y="3336044"/>
            <a:ext cx="274008" cy="119436"/>
          </a:xfrm>
          <a:prstGeom prst="curvedUpArrow">
            <a:avLst/>
          </a:prstGeom>
          <a:solidFill>
            <a:sysClr val="window" lastClr="FFFFFF"/>
          </a:solid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97" name="Picture 2"/>
          <p:cNvPicPr>
            <a:picLocks noChangeAspect="1" noChangeArrowheads="1"/>
          </p:cNvPicPr>
          <p:nvPr/>
        </p:nvPicPr>
        <p:blipFill>
          <a:blip r:embed="rId7">
            <a:biLevel thresh="50000"/>
          </a:blip>
          <a:srcRect r="11250"/>
          <a:stretch>
            <a:fillRect/>
          </a:stretch>
        </p:blipFill>
        <p:spPr bwMode="auto">
          <a:xfrm>
            <a:off x="4709894" y="3196779"/>
            <a:ext cx="618967" cy="523070"/>
          </a:xfrm>
          <a:prstGeom prst="rect">
            <a:avLst/>
          </a:prstGeom>
          <a:noFill/>
          <a:ln w="9525">
            <a:noFill/>
            <a:miter lim="800000"/>
            <a:headEnd/>
            <a:tailEnd/>
          </a:ln>
          <a:effectLst/>
        </p:spPr>
      </p:pic>
      <p:sp>
        <p:nvSpPr>
          <p:cNvPr id="3" name="TextBox 141">
            <a:extLst>
              <a:ext uri="{FF2B5EF4-FFF2-40B4-BE49-F238E27FC236}">
                <a16:creationId xmlns:a16="http://schemas.microsoft.com/office/drawing/2014/main" id="{BDA5D21A-3E8A-46A1-A922-783E039A4201}"/>
              </a:ext>
            </a:extLst>
          </p:cNvPr>
          <p:cNvSpPr txBox="1"/>
          <p:nvPr/>
        </p:nvSpPr>
        <p:spPr>
          <a:xfrm>
            <a:off x="629977" y="4063424"/>
            <a:ext cx="1382507" cy="58477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accent3">
                    <a:lumMod val="40000"/>
                    <a:lumOff val="60000"/>
                  </a:schemeClr>
                </a:solidFill>
              </a:rPr>
              <a:t>Fiber production</a:t>
            </a:r>
          </a:p>
        </p:txBody>
      </p:sp>
      <p:sp>
        <p:nvSpPr>
          <p:cNvPr id="4" name="TextBox 142">
            <a:extLst>
              <a:ext uri="{FF2B5EF4-FFF2-40B4-BE49-F238E27FC236}">
                <a16:creationId xmlns:a16="http://schemas.microsoft.com/office/drawing/2014/main" id="{0F764DE0-CEF6-45E6-9868-7EDE41C11E62}"/>
              </a:ext>
            </a:extLst>
          </p:cNvPr>
          <p:cNvSpPr txBox="1"/>
          <p:nvPr/>
        </p:nvSpPr>
        <p:spPr>
          <a:xfrm>
            <a:off x="2716525" y="4049467"/>
            <a:ext cx="1382507" cy="58477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accent3">
                    <a:lumMod val="40000"/>
                    <a:lumOff val="60000"/>
                  </a:schemeClr>
                </a:solidFill>
              </a:rPr>
              <a:t>Dye production</a:t>
            </a:r>
          </a:p>
        </p:txBody>
      </p:sp>
      <p:sp>
        <p:nvSpPr>
          <p:cNvPr id="5" name="TextBox 143">
            <a:extLst>
              <a:ext uri="{FF2B5EF4-FFF2-40B4-BE49-F238E27FC236}">
                <a16:creationId xmlns:a16="http://schemas.microsoft.com/office/drawing/2014/main" id="{8D255CAD-D713-423B-8D02-DAAE604FEC5E}"/>
              </a:ext>
            </a:extLst>
          </p:cNvPr>
          <p:cNvSpPr txBox="1"/>
          <p:nvPr/>
        </p:nvSpPr>
        <p:spPr>
          <a:xfrm>
            <a:off x="4594004" y="4049467"/>
            <a:ext cx="1504626" cy="58477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accent3">
                    <a:lumMod val="40000"/>
                    <a:lumOff val="60000"/>
                  </a:schemeClr>
                </a:solidFill>
              </a:rPr>
              <a:t>Transport &amp; production</a:t>
            </a:r>
          </a:p>
        </p:txBody>
      </p:sp>
      <p:sp>
        <p:nvSpPr>
          <p:cNvPr id="6" name="TextBox 144">
            <a:extLst>
              <a:ext uri="{FF2B5EF4-FFF2-40B4-BE49-F238E27FC236}">
                <a16:creationId xmlns:a16="http://schemas.microsoft.com/office/drawing/2014/main" id="{E93C45AD-501C-49E2-8F93-B1C8E8C97315}"/>
              </a:ext>
            </a:extLst>
          </p:cNvPr>
          <p:cNvSpPr txBox="1"/>
          <p:nvPr/>
        </p:nvSpPr>
        <p:spPr>
          <a:xfrm>
            <a:off x="6452137" y="4229781"/>
            <a:ext cx="101108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accent3">
                    <a:lumMod val="40000"/>
                    <a:lumOff val="60000"/>
                  </a:schemeClr>
                </a:solidFill>
              </a:rPr>
              <a:t>Care</a:t>
            </a:r>
          </a:p>
        </p:txBody>
      </p:sp>
      <p:sp>
        <p:nvSpPr>
          <p:cNvPr id="7" name="TextBox 145">
            <a:extLst>
              <a:ext uri="{FF2B5EF4-FFF2-40B4-BE49-F238E27FC236}">
                <a16:creationId xmlns:a16="http://schemas.microsoft.com/office/drawing/2014/main" id="{5A0513FF-B9AC-44EC-9DDC-2CD3A707B79D}"/>
              </a:ext>
            </a:extLst>
          </p:cNvPr>
          <p:cNvSpPr txBox="1"/>
          <p:nvPr/>
        </p:nvSpPr>
        <p:spPr>
          <a:xfrm>
            <a:off x="7407713" y="4229781"/>
            <a:ext cx="110630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accent3">
                    <a:lumMod val="40000"/>
                    <a:lumOff val="60000"/>
                  </a:schemeClr>
                </a:solidFill>
              </a:rPr>
              <a:t>Disposal</a:t>
            </a:r>
          </a:p>
        </p:txBody>
      </p:sp>
      <p:grpSp>
        <p:nvGrpSpPr>
          <p:cNvPr id="17" name="Group 16">
            <a:extLst>
              <a:ext uri="{FF2B5EF4-FFF2-40B4-BE49-F238E27FC236}">
                <a16:creationId xmlns:a16="http://schemas.microsoft.com/office/drawing/2014/main" id="{77A0E9A9-E401-442D-9E73-779E9DAA81B7}"/>
              </a:ext>
            </a:extLst>
          </p:cNvPr>
          <p:cNvGrpSpPr/>
          <p:nvPr/>
        </p:nvGrpSpPr>
        <p:grpSpPr>
          <a:xfrm>
            <a:off x="1642239" y="4648200"/>
            <a:ext cx="6301858" cy="2060973"/>
            <a:chOff x="1642239" y="4648200"/>
            <a:chExt cx="6301858" cy="2060973"/>
          </a:xfrm>
        </p:grpSpPr>
        <p:pic>
          <p:nvPicPr>
            <p:cNvPr id="9" name="Picture 8">
              <a:extLst>
                <a:ext uri="{FF2B5EF4-FFF2-40B4-BE49-F238E27FC236}">
                  <a16:creationId xmlns:a16="http://schemas.microsoft.com/office/drawing/2014/main" id="{2097B80A-6C0A-41F9-9EDE-5BD8F507630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214"/>
            <a:stretch/>
          </p:blipFill>
          <p:spPr>
            <a:xfrm>
              <a:off x="3654920" y="5029200"/>
              <a:ext cx="1834160" cy="1679973"/>
            </a:xfrm>
            <a:prstGeom prst="rect">
              <a:avLst/>
            </a:prstGeom>
            <a:ln>
              <a:solidFill>
                <a:schemeClr val="bg1"/>
              </a:solidFill>
            </a:ln>
          </p:spPr>
        </p:pic>
        <p:cxnSp>
          <p:nvCxnSpPr>
            <p:cNvPr id="11" name="Straight Arrow Connector 10">
              <a:extLst>
                <a:ext uri="{FF2B5EF4-FFF2-40B4-BE49-F238E27FC236}">
                  <a16:creationId xmlns:a16="http://schemas.microsoft.com/office/drawing/2014/main" id="{288E7A44-7B8A-46EC-90DE-5F03F89D3560}"/>
                </a:ext>
              </a:extLst>
            </p:cNvPr>
            <p:cNvCxnSpPr>
              <a:stCxn id="9" idx="1"/>
            </p:cNvCxnSpPr>
            <p:nvPr/>
          </p:nvCxnSpPr>
          <p:spPr>
            <a:xfrm flipH="1" flipV="1">
              <a:off x="1642239" y="5029200"/>
              <a:ext cx="2012681" cy="83998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33826C9-0481-4909-9825-E9A532371AD2}"/>
                </a:ext>
              </a:extLst>
            </p:cNvPr>
            <p:cNvCxnSpPr>
              <a:cxnSpLocks/>
            </p:cNvCxnSpPr>
            <p:nvPr/>
          </p:nvCxnSpPr>
          <p:spPr>
            <a:xfrm flipH="1" flipV="1">
              <a:off x="3284245" y="4765716"/>
              <a:ext cx="241650" cy="68347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DE6F4ED-974F-4ABF-8F27-DBC4623285D2}"/>
                </a:ext>
              </a:extLst>
            </p:cNvPr>
            <p:cNvCxnSpPr>
              <a:cxnSpLocks/>
            </p:cNvCxnSpPr>
            <p:nvPr/>
          </p:nvCxnSpPr>
          <p:spPr>
            <a:xfrm flipV="1">
              <a:off x="5708755" y="4648200"/>
              <a:ext cx="2235342" cy="141107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1641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2B1090A5-ACE5-4616-A152-D706B5F30344}"/>
              </a:ext>
            </a:extLst>
          </p:cNvPr>
          <p:cNvSpPr/>
          <p:nvPr/>
        </p:nvSpPr>
        <p:spPr>
          <a:xfrm>
            <a:off x="498112" y="2607663"/>
            <a:ext cx="8181419" cy="2112661"/>
          </a:xfrm>
          <a:prstGeom prst="rect">
            <a:avLst/>
          </a:prstGeom>
          <a:solidFill>
            <a:srgbClr val="FFFFFF"/>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7" name="Parallelogram 66">
            <a:extLst>
              <a:ext uri="{FF2B5EF4-FFF2-40B4-BE49-F238E27FC236}">
                <a16:creationId xmlns:a16="http://schemas.microsoft.com/office/drawing/2014/main" id="{BEB87152-2A71-40DC-9BEC-759F8B2E6F90}"/>
              </a:ext>
            </a:extLst>
          </p:cNvPr>
          <p:cNvSpPr/>
          <p:nvPr/>
        </p:nvSpPr>
        <p:spPr>
          <a:xfrm>
            <a:off x="619747" y="3674716"/>
            <a:ext cx="854042" cy="457200"/>
          </a:xfrm>
          <a:prstGeom prst="parallelogram">
            <a:avLst/>
          </a:prstGeom>
          <a:noFill/>
          <a:ln w="38100" cap="flat" cmpd="sng" algn="ctr">
            <a:solidFill>
              <a:sysClr val="windowText" lastClr="000000"/>
            </a:solidFill>
            <a:prstDash val="solid"/>
            <a:round/>
            <a:headEnd type="none" w="med" len="med"/>
            <a:tailEnd type="none" w="med" len="med"/>
          </a:ln>
          <a:effectLst>
            <a:outerShdw blurRad="40000" dist="23000" dir="5400000" rotWithShape="0">
              <a:srgbClr val="000000">
                <a:alpha val="35000"/>
              </a:srgb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pic>
        <p:nvPicPr>
          <p:cNvPr id="68" name="Picture 67">
            <a:extLst>
              <a:ext uri="{FF2B5EF4-FFF2-40B4-BE49-F238E27FC236}">
                <a16:creationId xmlns:a16="http://schemas.microsoft.com/office/drawing/2014/main" id="{3C3C9178-9A56-4B7F-9B44-9D3451570468}"/>
              </a:ext>
            </a:extLst>
          </p:cNvPr>
          <p:cNvPicPr>
            <a:picLocks noChangeAspect="1"/>
          </p:cNvPicPr>
          <p:nvPr/>
        </p:nvPicPr>
        <p:blipFill>
          <a:blip r:embed="rId3">
            <a:clrChange>
              <a:clrFrom>
                <a:srgbClr val="FFFFFF"/>
              </a:clrFrom>
              <a:clrTo>
                <a:srgbClr val="FFFFFF">
                  <a:alpha val="0"/>
                </a:srgbClr>
              </a:clrTo>
            </a:clrChange>
            <a:biLevel thresh="50000"/>
          </a:blip>
          <a:stretch>
            <a:fillRect/>
          </a:stretch>
        </p:blipFill>
        <p:spPr>
          <a:xfrm>
            <a:off x="1047381" y="3874361"/>
            <a:ext cx="152400" cy="212558"/>
          </a:xfrm>
          <a:prstGeom prst="rect">
            <a:avLst/>
          </a:prstGeom>
        </p:spPr>
      </p:pic>
      <p:pic>
        <p:nvPicPr>
          <p:cNvPr id="69" name="Picture 68">
            <a:extLst>
              <a:ext uri="{FF2B5EF4-FFF2-40B4-BE49-F238E27FC236}">
                <a16:creationId xmlns:a16="http://schemas.microsoft.com/office/drawing/2014/main" id="{CEDC8F29-7A1E-4072-9800-0B755D3FA15B}"/>
              </a:ext>
            </a:extLst>
          </p:cNvPr>
          <p:cNvPicPr>
            <a:picLocks noChangeAspect="1"/>
          </p:cNvPicPr>
          <p:nvPr/>
        </p:nvPicPr>
        <p:blipFill>
          <a:blip r:embed="rId4">
            <a:biLevel thresh="50000"/>
          </a:blip>
          <a:stretch>
            <a:fillRect/>
          </a:stretch>
        </p:blipFill>
        <p:spPr>
          <a:xfrm>
            <a:off x="1230573" y="3677704"/>
            <a:ext cx="210312" cy="251460"/>
          </a:xfrm>
          <a:prstGeom prst="rect">
            <a:avLst/>
          </a:prstGeom>
        </p:spPr>
      </p:pic>
      <p:pic>
        <p:nvPicPr>
          <p:cNvPr id="70" name="Picture 69">
            <a:extLst>
              <a:ext uri="{FF2B5EF4-FFF2-40B4-BE49-F238E27FC236}">
                <a16:creationId xmlns:a16="http://schemas.microsoft.com/office/drawing/2014/main" id="{4E687FC1-8C82-4809-851A-A1552AE51702}"/>
              </a:ext>
            </a:extLst>
          </p:cNvPr>
          <p:cNvPicPr>
            <a:picLocks noChangeAspect="1"/>
          </p:cNvPicPr>
          <p:nvPr/>
        </p:nvPicPr>
        <p:blipFill>
          <a:blip r:embed="rId4">
            <a:grayscl/>
          </a:blip>
          <a:stretch>
            <a:fillRect/>
          </a:stretch>
        </p:blipFill>
        <p:spPr>
          <a:xfrm flipV="1">
            <a:off x="1247853" y="3897654"/>
            <a:ext cx="210312" cy="251460"/>
          </a:xfrm>
          <a:prstGeom prst="rect">
            <a:avLst/>
          </a:prstGeom>
        </p:spPr>
      </p:pic>
      <p:pic>
        <p:nvPicPr>
          <p:cNvPr id="71" name="Picture 70">
            <a:extLst>
              <a:ext uri="{FF2B5EF4-FFF2-40B4-BE49-F238E27FC236}">
                <a16:creationId xmlns:a16="http://schemas.microsoft.com/office/drawing/2014/main" id="{7C7EACE1-4FBD-4670-8A03-E73FD22C11BE}"/>
              </a:ext>
            </a:extLst>
          </p:cNvPr>
          <p:cNvPicPr>
            <a:picLocks noChangeAspect="1"/>
          </p:cNvPicPr>
          <p:nvPr/>
        </p:nvPicPr>
        <p:blipFill>
          <a:blip r:embed="rId5">
            <a:lum bright="-100000"/>
          </a:blip>
          <a:stretch>
            <a:fillRect/>
          </a:stretch>
        </p:blipFill>
        <p:spPr>
          <a:xfrm>
            <a:off x="619747" y="3400240"/>
            <a:ext cx="529965" cy="548952"/>
          </a:xfrm>
          <a:prstGeom prst="rect">
            <a:avLst/>
          </a:prstGeom>
        </p:spPr>
      </p:pic>
      <p:grpSp>
        <p:nvGrpSpPr>
          <p:cNvPr id="72" name="Group 71">
            <a:extLst>
              <a:ext uri="{FF2B5EF4-FFF2-40B4-BE49-F238E27FC236}">
                <a16:creationId xmlns:a16="http://schemas.microsoft.com/office/drawing/2014/main" id="{6D832A86-3989-4A37-A3A6-EA539DCF058A}"/>
              </a:ext>
            </a:extLst>
          </p:cNvPr>
          <p:cNvGrpSpPr/>
          <p:nvPr/>
        </p:nvGrpSpPr>
        <p:grpSpPr>
          <a:xfrm>
            <a:off x="6815722" y="3452511"/>
            <a:ext cx="669174" cy="656323"/>
            <a:chOff x="4344834" y="3961281"/>
            <a:chExt cx="870311" cy="1003961"/>
          </a:xfrm>
        </p:grpSpPr>
        <p:sp>
          <p:nvSpPr>
            <p:cNvPr id="176" name="Trapezoid 175">
              <a:extLst>
                <a:ext uri="{FF2B5EF4-FFF2-40B4-BE49-F238E27FC236}">
                  <a16:creationId xmlns:a16="http://schemas.microsoft.com/office/drawing/2014/main" id="{F2088536-4AD8-4A90-8555-56D57442392D}"/>
                </a:ext>
              </a:extLst>
            </p:cNvPr>
            <p:cNvSpPr/>
            <p:nvPr/>
          </p:nvSpPr>
          <p:spPr>
            <a:xfrm>
              <a:off x="4446839" y="4255906"/>
              <a:ext cx="714258" cy="709336"/>
            </a:xfrm>
            <a:prstGeom prst="trapezoid">
              <a:avLst/>
            </a:prstGeom>
            <a:solidFill>
              <a:sysClr val="windowText" lastClr="000000"/>
            </a:solidFill>
            <a:ln w="9525"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7" name="Rectangle 176">
              <a:extLst>
                <a:ext uri="{FF2B5EF4-FFF2-40B4-BE49-F238E27FC236}">
                  <a16:creationId xmlns:a16="http://schemas.microsoft.com/office/drawing/2014/main" id="{42EBBAA3-54A0-4F03-B5B3-41A950B0153C}"/>
                </a:ext>
              </a:extLst>
            </p:cNvPr>
            <p:cNvSpPr/>
            <p:nvPr/>
          </p:nvSpPr>
          <p:spPr>
            <a:xfrm>
              <a:off x="4344834" y="4255906"/>
              <a:ext cx="870311" cy="252411"/>
            </a:xfrm>
            <a:prstGeom prst="rect">
              <a:avLst/>
            </a:prstGeom>
            <a:solidFill>
              <a:sysClr val="windowText" lastClr="000000"/>
            </a:solidFill>
            <a:ln w="9525"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8" name="Oval 177">
              <a:extLst>
                <a:ext uri="{FF2B5EF4-FFF2-40B4-BE49-F238E27FC236}">
                  <a16:creationId xmlns:a16="http://schemas.microsoft.com/office/drawing/2014/main" id="{69299D24-2AFF-4902-BF27-3CBBF736B234}"/>
                </a:ext>
              </a:extLst>
            </p:cNvPr>
            <p:cNvSpPr/>
            <p:nvPr/>
          </p:nvSpPr>
          <p:spPr>
            <a:xfrm>
              <a:off x="4579505" y="3961281"/>
              <a:ext cx="371280" cy="367364"/>
            </a:xfrm>
            <a:prstGeom prst="ellipse">
              <a:avLst/>
            </a:prstGeom>
            <a:solidFill>
              <a:srgbClr val="FFFFFF"/>
            </a:solidFill>
            <a:ln w="9525" cap="flat" cmpd="sng" algn="ctr">
              <a:solidFill>
                <a:srgbClr val="FFFFFF"/>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73" name="TextBox 99">
            <a:extLst>
              <a:ext uri="{FF2B5EF4-FFF2-40B4-BE49-F238E27FC236}">
                <a16:creationId xmlns:a16="http://schemas.microsoft.com/office/drawing/2014/main" id="{4C2DB259-A42C-4B3E-9459-72A935C45B1C}"/>
              </a:ext>
            </a:extLst>
          </p:cNvPr>
          <p:cNvSpPr txBox="1"/>
          <p:nvPr/>
        </p:nvSpPr>
        <p:spPr>
          <a:xfrm>
            <a:off x="1359922" y="3395489"/>
            <a:ext cx="524755"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ysClr val="windowText" lastClr="000000"/>
                </a:solidFill>
                <a:effectLst/>
                <a:uLnTx/>
                <a:uFillTx/>
              </a:rPr>
              <a:t>+</a:t>
            </a:r>
          </a:p>
        </p:txBody>
      </p:sp>
      <p:sp>
        <p:nvSpPr>
          <p:cNvPr id="74" name="Parallelogram 73">
            <a:extLst>
              <a:ext uri="{FF2B5EF4-FFF2-40B4-BE49-F238E27FC236}">
                <a16:creationId xmlns:a16="http://schemas.microsoft.com/office/drawing/2014/main" id="{102B7CDC-C823-4474-95F4-79E13E323865}"/>
              </a:ext>
            </a:extLst>
          </p:cNvPr>
          <p:cNvSpPr/>
          <p:nvPr/>
        </p:nvSpPr>
        <p:spPr>
          <a:xfrm>
            <a:off x="2651913" y="3678556"/>
            <a:ext cx="854042" cy="457200"/>
          </a:xfrm>
          <a:prstGeom prst="parallelogram">
            <a:avLst/>
          </a:prstGeom>
          <a:noFill/>
          <a:ln w="38100" cap="flat" cmpd="sng" algn="ctr">
            <a:solidFill>
              <a:sysClr val="windowText" lastClr="000000"/>
            </a:solidFill>
            <a:prstDash val="solid"/>
            <a:round/>
            <a:headEnd type="none" w="med" len="med"/>
            <a:tailEnd type="none" w="med" len="med"/>
          </a:ln>
          <a:effectLst>
            <a:outerShdw blurRad="40000" dist="23000" dir="5400000" rotWithShape="0">
              <a:srgbClr val="000000">
                <a:alpha val="35000"/>
              </a:srgb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pic>
        <p:nvPicPr>
          <p:cNvPr id="75" name="Picture 74">
            <a:extLst>
              <a:ext uri="{FF2B5EF4-FFF2-40B4-BE49-F238E27FC236}">
                <a16:creationId xmlns:a16="http://schemas.microsoft.com/office/drawing/2014/main" id="{0DAFCD4D-D32E-4250-AA55-F130A1B2144B}"/>
              </a:ext>
            </a:extLst>
          </p:cNvPr>
          <p:cNvPicPr>
            <a:picLocks noChangeAspect="1"/>
          </p:cNvPicPr>
          <p:nvPr/>
        </p:nvPicPr>
        <p:blipFill>
          <a:blip r:embed="rId3">
            <a:clrChange>
              <a:clrFrom>
                <a:srgbClr val="FFFFFF"/>
              </a:clrFrom>
              <a:clrTo>
                <a:srgbClr val="FFFFFF">
                  <a:alpha val="0"/>
                </a:srgbClr>
              </a:clrTo>
            </a:clrChange>
            <a:biLevel thresh="50000"/>
          </a:blip>
          <a:stretch>
            <a:fillRect/>
          </a:stretch>
        </p:blipFill>
        <p:spPr>
          <a:xfrm>
            <a:off x="2780080" y="3300213"/>
            <a:ext cx="152400" cy="212558"/>
          </a:xfrm>
          <a:prstGeom prst="rect">
            <a:avLst/>
          </a:prstGeom>
        </p:spPr>
      </p:pic>
      <p:pic>
        <p:nvPicPr>
          <p:cNvPr id="76" name="Picture 75">
            <a:extLst>
              <a:ext uri="{FF2B5EF4-FFF2-40B4-BE49-F238E27FC236}">
                <a16:creationId xmlns:a16="http://schemas.microsoft.com/office/drawing/2014/main" id="{2182C80A-8564-421A-8B83-5CC44BFC0E3F}"/>
              </a:ext>
            </a:extLst>
          </p:cNvPr>
          <p:cNvPicPr>
            <a:picLocks noChangeAspect="1"/>
          </p:cNvPicPr>
          <p:nvPr/>
        </p:nvPicPr>
        <p:blipFill>
          <a:blip r:embed="rId4">
            <a:grayscl/>
          </a:blip>
          <a:stretch>
            <a:fillRect/>
          </a:stretch>
        </p:blipFill>
        <p:spPr>
          <a:xfrm flipV="1">
            <a:off x="2795152" y="3678556"/>
            <a:ext cx="210312" cy="251460"/>
          </a:xfrm>
          <a:prstGeom prst="rect">
            <a:avLst/>
          </a:prstGeom>
        </p:spPr>
      </p:pic>
      <p:pic>
        <p:nvPicPr>
          <p:cNvPr id="77" name="Picture 76">
            <a:extLst>
              <a:ext uri="{FF2B5EF4-FFF2-40B4-BE49-F238E27FC236}">
                <a16:creationId xmlns:a16="http://schemas.microsoft.com/office/drawing/2014/main" id="{E8EC570B-FF7F-4B51-9D0E-B00FB0B1EC81}"/>
              </a:ext>
            </a:extLst>
          </p:cNvPr>
          <p:cNvPicPr>
            <a:picLocks noChangeAspect="1"/>
          </p:cNvPicPr>
          <p:nvPr/>
        </p:nvPicPr>
        <p:blipFill>
          <a:blip r:embed="rId3">
            <a:clrChange>
              <a:clrFrom>
                <a:srgbClr val="FFFFFF"/>
              </a:clrFrom>
              <a:clrTo>
                <a:srgbClr val="FFFFFF">
                  <a:alpha val="0"/>
                </a:srgbClr>
              </a:clrTo>
            </a:clrChange>
            <a:biLevel thresh="50000"/>
          </a:blip>
          <a:stretch>
            <a:fillRect/>
          </a:stretch>
        </p:blipFill>
        <p:spPr>
          <a:xfrm>
            <a:off x="2945992" y="3317513"/>
            <a:ext cx="152400" cy="212558"/>
          </a:xfrm>
          <a:prstGeom prst="rect">
            <a:avLst/>
          </a:prstGeom>
        </p:spPr>
      </p:pic>
      <p:pic>
        <p:nvPicPr>
          <p:cNvPr id="78" name="Picture 77">
            <a:extLst>
              <a:ext uri="{FF2B5EF4-FFF2-40B4-BE49-F238E27FC236}">
                <a16:creationId xmlns:a16="http://schemas.microsoft.com/office/drawing/2014/main" id="{3E9AD641-5687-4EF4-912A-F9A8540A1C1D}"/>
              </a:ext>
            </a:extLst>
          </p:cNvPr>
          <p:cNvPicPr>
            <a:picLocks noChangeAspect="1"/>
          </p:cNvPicPr>
          <p:nvPr/>
        </p:nvPicPr>
        <p:blipFill>
          <a:blip r:embed="rId4">
            <a:grayscl/>
          </a:blip>
          <a:stretch>
            <a:fillRect/>
          </a:stretch>
        </p:blipFill>
        <p:spPr>
          <a:xfrm flipV="1">
            <a:off x="2961064" y="3695856"/>
            <a:ext cx="210312" cy="251460"/>
          </a:xfrm>
          <a:prstGeom prst="rect">
            <a:avLst/>
          </a:prstGeom>
        </p:spPr>
      </p:pic>
      <p:pic>
        <p:nvPicPr>
          <p:cNvPr id="79" name="Picture 78">
            <a:extLst>
              <a:ext uri="{FF2B5EF4-FFF2-40B4-BE49-F238E27FC236}">
                <a16:creationId xmlns:a16="http://schemas.microsoft.com/office/drawing/2014/main" id="{2667D1CE-0AF1-4BF3-8714-59BDEFD5209F}"/>
              </a:ext>
            </a:extLst>
          </p:cNvPr>
          <p:cNvPicPr>
            <a:picLocks noChangeAspect="1"/>
          </p:cNvPicPr>
          <p:nvPr/>
        </p:nvPicPr>
        <p:blipFill>
          <a:blip r:embed="rId3">
            <a:clrChange>
              <a:clrFrom>
                <a:srgbClr val="FFFFFF"/>
              </a:clrFrom>
              <a:clrTo>
                <a:srgbClr val="FFFFFF">
                  <a:alpha val="0"/>
                </a:srgbClr>
              </a:clrTo>
            </a:clrChange>
            <a:biLevel thresh="50000"/>
          </a:blip>
          <a:stretch>
            <a:fillRect/>
          </a:stretch>
        </p:blipFill>
        <p:spPr>
          <a:xfrm>
            <a:off x="3111904" y="3537463"/>
            <a:ext cx="152400" cy="212558"/>
          </a:xfrm>
          <a:prstGeom prst="rect">
            <a:avLst/>
          </a:prstGeom>
        </p:spPr>
      </p:pic>
      <p:pic>
        <p:nvPicPr>
          <p:cNvPr id="80" name="Picture 79">
            <a:extLst>
              <a:ext uri="{FF2B5EF4-FFF2-40B4-BE49-F238E27FC236}">
                <a16:creationId xmlns:a16="http://schemas.microsoft.com/office/drawing/2014/main" id="{C5EE7BC4-E6E0-4E79-BFD1-57CCDA4B44AF}"/>
              </a:ext>
            </a:extLst>
          </p:cNvPr>
          <p:cNvPicPr>
            <a:picLocks noChangeAspect="1"/>
          </p:cNvPicPr>
          <p:nvPr/>
        </p:nvPicPr>
        <p:blipFill>
          <a:blip r:embed="rId4">
            <a:grayscl/>
          </a:blip>
          <a:stretch>
            <a:fillRect/>
          </a:stretch>
        </p:blipFill>
        <p:spPr>
          <a:xfrm flipV="1">
            <a:off x="3140488" y="3726666"/>
            <a:ext cx="210312" cy="251460"/>
          </a:xfrm>
          <a:prstGeom prst="rect">
            <a:avLst/>
          </a:prstGeom>
        </p:spPr>
      </p:pic>
      <p:pic>
        <p:nvPicPr>
          <p:cNvPr id="81" name="Picture 80">
            <a:extLst>
              <a:ext uri="{FF2B5EF4-FFF2-40B4-BE49-F238E27FC236}">
                <a16:creationId xmlns:a16="http://schemas.microsoft.com/office/drawing/2014/main" id="{B10E806C-E1C8-4195-8BC2-3008293D430D}"/>
              </a:ext>
            </a:extLst>
          </p:cNvPr>
          <p:cNvPicPr>
            <a:picLocks noChangeAspect="1"/>
          </p:cNvPicPr>
          <p:nvPr/>
        </p:nvPicPr>
        <p:blipFill>
          <a:blip r:embed="rId3">
            <a:clrChange>
              <a:clrFrom>
                <a:srgbClr val="FFFFFF"/>
              </a:clrFrom>
              <a:clrTo>
                <a:srgbClr val="FFFFFF">
                  <a:alpha val="0"/>
                </a:srgbClr>
              </a:clrTo>
            </a:clrChange>
            <a:biLevel thresh="50000"/>
          </a:blip>
          <a:stretch>
            <a:fillRect/>
          </a:stretch>
        </p:blipFill>
        <p:spPr>
          <a:xfrm>
            <a:off x="2872456" y="3676353"/>
            <a:ext cx="152400" cy="212558"/>
          </a:xfrm>
          <a:prstGeom prst="rect">
            <a:avLst/>
          </a:prstGeom>
        </p:spPr>
      </p:pic>
      <p:pic>
        <p:nvPicPr>
          <p:cNvPr id="82" name="Picture 81">
            <a:extLst>
              <a:ext uri="{FF2B5EF4-FFF2-40B4-BE49-F238E27FC236}">
                <a16:creationId xmlns:a16="http://schemas.microsoft.com/office/drawing/2014/main" id="{9371D491-E073-4A6E-9243-B3A495C377EA}"/>
              </a:ext>
            </a:extLst>
          </p:cNvPr>
          <p:cNvPicPr>
            <a:picLocks noChangeAspect="1"/>
          </p:cNvPicPr>
          <p:nvPr/>
        </p:nvPicPr>
        <p:blipFill>
          <a:blip r:embed="rId4">
            <a:grayscl/>
          </a:blip>
          <a:stretch>
            <a:fillRect/>
          </a:stretch>
        </p:blipFill>
        <p:spPr>
          <a:xfrm flipV="1">
            <a:off x="2901040" y="3865556"/>
            <a:ext cx="210312" cy="251460"/>
          </a:xfrm>
          <a:prstGeom prst="rect">
            <a:avLst/>
          </a:prstGeom>
        </p:spPr>
      </p:pic>
      <p:pic>
        <p:nvPicPr>
          <p:cNvPr id="83" name="Picture 82">
            <a:extLst>
              <a:ext uri="{FF2B5EF4-FFF2-40B4-BE49-F238E27FC236}">
                <a16:creationId xmlns:a16="http://schemas.microsoft.com/office/drawing/2014/main" id="{0F22A62E-0D88-4598-A77F-1396E98C4D63}"/>
              </a:ext>
            </a:extLst>
          </p:cNvPr>
          <p:cNvPicPr>
            <a:picLocks noChangeAspect="1"/>
          </p:cNvPicPr>
          <p:nvPr/>
        </p:nvPicPr>
        <p:blipFill>
          <a:blip r:embed="rId3">
            <a:clrChange>
              <a:clrFrom>
                <a:srgbClr val="FFFFFF"/>
              </a:clrFrom>
              <a:clrTo>
                <a:srgbClr val="FFFFFF">
                  <a:alpha val="0"/>
                </a:srgbClr>
              </a:clrTo>
            </a:clrChange>
            <a:biLevel thresh="50000"/>
          </a:blip>
          <a:stretch>
            <a:fillRect/>
          </a:stretch>
        </p:blipFill>
        <p:spPr>
          <a:xfrm>
            <a:off x="3092416" y="3707163"/>
            <a:ext cx="152400" cy="212558"/>
          </a:xfrm>
          <a:prstGeom prst="rect">
            <a:avLst/>
          </a:prstGeom>
        </p:spPr>
      </p:pic>
      <p:pic>
        <p:nvPicPr>
          <p:cNvPr id="84" name="Picture 83">
            <a:extLst>
              <a:ext uri="{FF2B5EF4-FFF2-40B4-BE49-F238E27FC236}">
                <a16:creationId xmlns:a16="http://schemas.microsoft.com/office/drawing/2014/main" id="{AEC92440-BEB7-4622-8934-E1B6F6508FCF}"/>
              </a:ext>
            </a:extLst>
          </p:cNvPr>
          <p:cNvPicPr>
            <a:picLocks noChangeAspect="1"/>
          </p:cNvPicPr>
          <p:nvPr/>
        </p:nvPicPr>
        <p:blipFill>
          <a:blip r:embed="rId4">
            <a:grayscl/>
          </a:blip>
          <a:stretch>
            <a:fillRect/>
          </a:stretch>
        </p:blipFill>
        <p:spPr>
          <a:xfrm flipV="1">
            <a:off x="3121000" y="3896366"/>
            <a:ext cx="210312" cy="251460"/>
          </a:xfrm>
          <a:prstGeom prst="rect">
            <a:avLst/>
          </a:prstGeom>
        </p:spPr>
      </p:pic>
      <p:pic>
        <p:nvPicPr>
          <p:cNvPr id="85" name="Picture 84">
            <a:extLst>
              <a:ext uri="{FF2B5EF4-FFF2-40B4-BE49-F238E27FC236}">
                <a16:creationId xmlns:a16="http://schemas.microsoft.com/office/drawing/2014/main" id="{F20E9602-0847-4158-A4F7-637CA875EC29}"/>
              </a:ext>
            </a:extLst>
          </p:cNvPr>
          <p:cNvPicPr>
            <a:picLocks noChangeAspect="1" noChangeArrowheads="1"/>
          </p:cNvPicPr>
          <p:nvPr/>
        </p:nvPicPr>
        <p:blipFill>
          <a:blip r:embed="rId6">
            <a:biLevel thresh="50000"/>
          </a:blip>
          <a:srcRect/>
          <a:stretch>
            <a:fillRect/>
          </a:stretch>
        </p:blipFill>
        <p:spPr bwMode="auto">
          <a:xfrm flipH="1">
            <a:off x="1796280" y="3685193"/>
            <a:ext cx="492180" cy="394136"/>
          </a:xfrm>
          <a:prstGeom prst="rect">
            <a:avLst/>
          </a:prstGeom>
          <a:noFill/>
          <a:ln w="9525">
            <a:noFill/>
            <a:miter lim="800000"/>
            <a:headEnd/>
            <a:tailEnd/>
          </a:ln>
          <a:effectLst/>
        </p:spPr>
      </p:pic>
      <p:sp>
        <p:nvSpPr>
          <p:cNvPr id="86" name="TextBox 112">
            <a:extLst>
              <a:ext uri="{FF2B5EF4-FFF2-40B4-BE49-F238E27FC236}">
                <a16:creationId xmlns:a16="http://schemas.microsoft.com/office/drawing/2014/main" id="{7E7FDCFE-16B7-4352-BF71-38A9B9566CD6}"/>
              </a:ext>
            </a:extLst>
          </p:cNvPr>
          <p:cNvSpPr txBox="1"/>
          <p:nvPr/>
        </p:nvSpPr>
        <p:spPr>
          <a:xfrm>
            <a:off x="2233013" y="3365194"/>
            <a:ext cx="524755"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ysClr val="windowText" lastClr="000000"/>
                </a:solidFill>
                <a:effectLst/>
                <a:uLnTx/>
                <a:uFillTx/>
              </a:rPr>
              <a:t>+</a:t>
            </a:r>
          </a:p>
        </p:txBody>
      </p:sp>
      <p:pic>
        <p:nvPicPr>
          <p:cNvPr id="87" name="Picture 86">
            <a:extLst>
              <a:ext uri="{FF2B5EF4-FFF2-40B4-BE49-F238E27FC236}">
                <a16:creationId xmlns:a16="http://schemas.microsoft.com/office/drawing/2014/main" id="{138279A8-059B-4728-BABA-583E806F579F}"/>
              </a:ext>
            </a:extLst>
          </p:cNvPr>
          <p:cNvPicPr>
            <a:picLocks noChangeAspect="1" noChangeArrowheads="1"/>
          </p:cNvPicPr>
          <p:nvPr/>
        </p:nvPicPr>
        <p:blipFill>
          <a:blip r:embed="rId6">
            <a:biLevel thresh="50000"/>
          </a:blip>
          <a:srcRect/>
          <a:stretch>
            <a:fillRect/>
          </a:stretch>
        </p:blipFill>
        <p:spPr bwMode="auto">
          <a:xfrm flipH="1">
            <a:off x="3862388" y="3674179"/>
            <a:ext cx="492180" cy="394136"/>
          </a:xfrm>
          <a:prstGeom prst="rect">
            <a:avLst/>
          </a:prstGeom>
          <a:noFill/>
          <a:ln w="9525">
            <a:noFill/>
            <a:miter lim="800000"/>
            <a:headEnd/>
            <a:tailEnd/>
          </a:ln>
          <a:effectLst/>
        </p:spPr>
      </p:pic>
      <p:sp>
        <p:nvSpPr>
          <p:cNvPr id="88" name="TextBox 114">
            <a:extLst>
              <a:ext uri="{FF2B5EF4-FFF2-40B4-BE49-F238E27FC236}">
                <a16:creationId xmlns:a16="http://schemas.microsoft.com/office/drawing/2014/main" id="{4541609D-7D9C-4248-8B32-5C695F336CF3}"/>
              </a:ext>
            </a:extLst>
          </p:cNvPr>
          <p:cNvSpPr txBox="1"/>
          <p:nvPr/>
        </p:nvSpPr>
        <p:spPr>
          <a:xfrm>
            <a:off x="3437606" y="3359710"/>
            <a:ext cx="524755"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ysClr val="windowText" lastClr="000000"/>
                </a:solidFill>
                <a:effectLst/>
                <a:uLnTx/>
                <a:uFillTx/>
              </a:rPr>
              <a:t>+</a:t>
            </a:r>
          </a:p>
        </p:txBody>
      </p:sp>
      <p:sp>
        <p:nvSpPr>
          <p:cNvPr id="89" name="TextBox 115">
            <a:extLst>
              <a:ext uri="{FF2B5EF4-FFF2-40B4-BE49-F238E27FC236}">
                <a16:creationId xmlns:a16="http://schemas.microsoft.com/office/drawing/2014/main" id="{8E76EF30-D38B-41AE-ADB7-D7C50293E696}"/>
              </a:ext>
            </a:extLst>
          </p:cNvPr>
          <p:cNvSpPr txBox="1"/>
          <p:nvPr/>
        </p:nvSpPr>
        <p:spPr>
          <a:xfrm>
            <a:off x="4302155" y="3350034"/>
            <a:ext cx="524755"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ysClr val="windowText" lastClr="000000"/>
                </a:solidFill>
                <a:effectLst/>
                <a:uLnTx/>
                <a:uFillTx/>
              </a:rPr>
              <a:t>+</a:t>
            </a:r>
          </a:p>
        </p:txBody>
      </p:sp>
      <p:grpSp>
        <p:nvGrpSpPr>
          <p:cNvPr id="90" name="Group 89">
            <a:extLst>
              <a:ext uri="{FF2B5EF4-FFF2-40B4-BE49-F238E27FC236}">
                <a16:creationId xmlns:a16="http://schemas.microsoft.com/office/drawing/2014/main" id="{50825C87-0CB6-4EC2-94EB-E2A719E0D4B7}"/>
              </a:ext>
            </a:extLst>
          </p:cNvPr>
          <p:cNvGrpSpPr/>
          <p:nvPr/>
        </p:nvGrpSpPr>
        <p:grpSpPr>
          <a:xfrm>
            <a:off x="5623097" y="3224468"/>
            <a:ext cx="816952" cy="890939"/>
            <a:chOff x="464874" y="4570880"/>
            <a:chExt cx="816952" cy="890939"/>
          </a:xfrm>
        </p:grpSpPr>
        <p:sp>
          <p:nvSpPr>
            <p:cNvPr id="166" name="Parallelogram 165">
              <a:extLst>
                <a:ext uri="{FF2B5EF4-FFF2-40B4-BE49-F238E27FC236}">
                  <a16:creationId xmlns:a16="http://schemas.microsoft.com/office/drawing/2014/main" id="{284A0604-0952-4571-90DE-4BB9C640A93D}"/>
                </a:ext>
              </a:extLst>
            </p:cNvPr>
            <p:cNvSpPr/>
            <p:nvPr/>
          </p:nvSpPr>
          <p:spPr>
            <a:xfrm>
              <a:off x="464874" y="5004619"/>
              <a:ext cx="816952" cy="457200"/>
            </a:xfrm>
            <a:prstGeom prst="parallelogram">
              <a:avLst/>
            </a:prstGeom>
            <a:noFill/>
            <a:ln w="38100" cap="flat" cmpd="sng" algn="ctr">
              <a:solidFill>
                <a:sysClr val="windowText" lastClr="000000"/>
              </a:solidFill>
              <a:prstDash val="solid"/>
              <a:round/>
              <a:headEnd type="none" w="med" len="med"/>
              <a:tailEnd type="none" w="med" len="med"/>
            </a:ln>
            <a:effectLst>
              <a:outerShdw blurRad="40000" dist="23000" dir="5400000" rotWithShape="0">
                <a:srgbClr val="000000">
                  <a:alpha val="35000"/>
                </a:srgb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67" name="Rectangle 166">
              <a:extLst>
                <a:ext uri="{FF2B5EF4-FFF2-40B4-BE49-F238E27FC236}">
                  <a16:creationId xmlns:a16="http://schemas.microsoft.com/office/drawing/2014/main" id="{39B5B2EC-699A-4D66-A626-0FE228EC0DFE}"/>
                </a:ext>
              </a:extLst>
            </p:cNvPr>
            <p:cNvSpPr/>
            <p:nvPr/>
          </p:nvSpPr>
          <p:spPr>
            <a:xfrm>
              <a:off x="532434" y="5086501"/>
              <a:ext cx="638432" cy="375318"/>
            </a:xfrm>
            <a:prstGeom prst="rect">
              <a:avLst/>
            </a:prstGeom>
            <a:solidFill>
              <a:sysClr val="windowText" lastClr="000000"/>
            </a:solidFill>
            <a:ln w="9525" cap="flat" cmpd="sng" algn="ctr">
              <a:solidFill>
                <a:sysClr val="windowText" lastClr="000000"/>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8" name="Rectangle 167">
              <a:extLst>
                <a:ext uri="{FF2B5EF4-FFF2-40B4-BE49-F238E27FC236}">
                  <a16:creationId xmlns:a16="http://schemas.microsoft.com/office/drawing/2014/main" id="{D7FE3EA6-50FF-4E36-9C67-EA864DA4F5F4}"/>
                </a:ext>
              </a:extLst>
            </p:cNvPr>
            <p:cNvSpPr/>
            <p:nvPr/>
          </p:nvSpPr>
          <p:spPr>
            <a:xfrm>
              <a:off x="621625" y="5194581"/>
              <a:ext cx="63500" cy="241041"/>
            </a:xfrm>
            <a:prstGeom prst="rect">
              <a:avLst/>
            </a:prstGeom>
            <a:solidFill>
              <a:sysClr val="window" lastClr="FFFFFF">
                <a:lumMod val="85000"/>
              </a:sysClr>
            </a:solidFill>
            <a:ln w="9525" cap="flat" cmpd="sng" algn="ctr">
              <a:solidFill>
                <a:srgbClr val="000000"/>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9" name="Rectangle 168">
              <a:extLst>
                <a:ext uri="{FF2B5EF4-FFF2-40B4-BE49-F238E27FC236}">
                  <a16:creationId xmlns:a16="http://schemas.microsoft.com/office/drawing/2014/main" id="{F89F5C7B-A870-4B22-9A66-4D300F04F568}"/>
                </a:ext>
              </a:extLst>
            </p:cNvPr>
            <p:cNvSpPr/>
            <p:nvPr/>
          </p:nvSpPr>
          <p:spPr>
            <a:xfrm>
              <a:off x="747001" y="5198371"/>
              <a:ext cx="63500" cy="241041"/>
            </a:xfrm>
            <a:prstGeom prst="rect">
              <a:avLst/>
            </a:prstGeom>
            <a:solidFill>
              <a:sysClr val="window" lastClr="FFFFFF">
                <a:lumMod val="85000"/>
              </a:sysClr>
            </a:solidFill>
            <a:ln w="9525" cap="flat" cmpd="sng" algn="ctr">
              <a:solidFill>
                <a:srgbClr val="000000"/>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0" name="Rectangle 169">
              <a:extLst>
                <a:ext uri="{FF2B5EF4-FFF2-40B4-BE49-F238E27FC236}">
                  <a16:creationId xmlns:a16="http://schemas.microsoft.com/office/drawing/2014/main" id="{EC4F828F-C4BF-4AC6-84A1-1902DD62B164}"/>
                </a:ext>
              </a:extLst>
            </p:cNvPr>
            <p:cNvSpPr/>
            <p:nvPr/>
          </p:nvSpPr>
          <p:spPr>
            <a:xfrm>
              <a:off x="895633" y="5184861"/>
              <a:ext cx="63500" cy="241041"/>
            </a:xfrm>
            <a:prstGeom prst="rect">
              <a:avLst/>
            </a:prstGeom>
            <a:solidFill>
              <a:sysClr val="window" lastClr="FFFFFF">
                <a:lumMod val="85000"/>
              </a:sysClr>
            </a:solidFill>
            <a:ln w="9525" cap="flat" cmpd="sng" algn="ctr">
              <a:solidFill>
                <a:srgbClr val="000000"/>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1" name="Rectangle 170">
              <a:extLst>
                <a:ext uri="{FF2B5EF4-FFF2-40B4-BE49-F238E27FC236}">
                  <a16:creationId xmlns:a16="http://schemas.microsoft.com/office/drawing/2014/main" id="{D052F092-35D8-4576-8BBD-E2E57FAABC6A}"/>
                </a:ext>
              </a:extLst>
            </p:cNvPr>
            <p:cNvSpPr/>
            <p:nvPr/>
          </p:nvSpPr>
          <p:spPr>
            <a:xfrm>
              <a:off x="1021009" y="5188651"/>
              <a:ext cx="63500" cy="241041"/>
            </a:xfrm>
            <a:prstGeom prst="rect">
              <a:avLst/>
            </a:prstGeom>
            <a:solidFill>
              <a:sysClr val="window" lastClr="FFFFFF">
                <a:lumMod val="85000"/>
              </a:sysClr>
            </a:solidFill>
            <a:ln w="9525" cap="flat" cmpd="sng" algn="ctr">
              <a:solidFill>
                <a:srgbClr val="000000"/>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2" name="Rectangle 171">
              <a:extLst>
                <a:ext uri="{FF2B5EF4-FFF2-40B4-BE49-F238E27FC236}">
                  <a16:creationId xmlns:a16="http://schemas.microsoft.com/office/drawing/2014/main" id="{B8A6F18C-604A-441D-B4BA-2F6876ED41A3}"/>
                </a:ext>
              </a:extLst>
            </p:cNvPr>
            <p:cNvSpPr/>
            <p:nvPr/>
          </p:nvSpPr>
          <p:spPr>
            <a:xfrm>
              <a:off x="532434" y="4813333"/>
              <a:ext cx="89191" cy="298050"/>
            </a:xfrm>
            <a:prstGeom prst="rect">
              <a:avLst/>
            </a:prstGeom>
            <a:solidFill>
              <a:sysClr val="windowText" lastClr="000000"/>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3" name="Rectangle 172">
              <a:extLst>
                <a:ext uri="{FF2B5EF4-FFF2-40B4-BE49-F238E27FC236}">
                  <a16:creationId xmlns:a16="http://schemas.microsoft.com/office/drawing/2014/main" id="{B1213C43-60D4-4CF6-B167-40FAD7D22866}"/>
                </a:ext>
              </a:extLst>
            </p:cNvPr>
            <p:cNvSpPr/>
            <p:nvPr/>
          </p:nvSpPr>
          <p:spPr>
            <a:xfrm>
              <a:off x="684834" y="4925203"/>
              <a:ext cx="89191" cy="298050"/>
            </a:xfrm>
            <a:prstGeom prst="rect">
              <a:avLst/>
            </a:prstGeom>
            <a:solidFill>
              <a:sysClr val="windowText" lastClr="000000"/>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4" name="Cloud 173">
              <a:extLst>
                <a:ext uri="{FF2B5EF4-FFF2-40B4-BE49-F238E27FC236}">
                  <a16:creationId xmlns:a16="http://schemas.microsoft.com/office/drawing/2014/main" id="{7C35C94E-9474-4117-AA3D-3FE8A2A4C54F}"/>
                </a:ext>
              </a:extLst>
            </p:cNvPr>
            <p:cNvSpPr/>
            <p:nvPr/>
          </p:nvSpPr>
          <p:spPr>
            <a:xfrm flipV="1">
              <a:off x="644589" y="4570880"/>
              <a:ext cx="129436" cy="255961"/>
            </a:xfrm>
            <a:prstGeom prst="cloud">
              <a:avLst/>
            </a:prstGeom>
            <a:solidFill>
              <a:sysClr val="window" lastClr="FFFFFF">
                <a:lumMod val="65000"/>
              </a:sysClr>
            </a:solidFill>
            <a:ln w="9525" cap="flat" cmpd="sng" algn="ctr">
              <a:noFill/>
              <a:prstDash val="solid"/>
            </a:ln>
            <a:effectLst/>
            <a:scene3d>
              <a:camera prst="orthographicFront">
                <a:rot lat="360000" lon="3060000" rev="19800000"/>
              </a:camera>
              <a:lightRig rig="threePt" dir="t"/>
            </a:scene3d>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5" name="Cloud 174">
              <a:extLst>
                <a:ext uri="{FF2B5EF4-FFF2-40B4-BE49-F238E27FC236}">
                  <a16:creationId xmlns:a16="http://schemas.microsoft.com/office/drawing/2014/main" id="{092675E6-127F-4B79-8263-C789C083CFBB}"/>
                </a:ext>
              </a:extLst>
            </p:cNvPr>
            <p:cNvSpPr/>
            <p:nvPr/>
          </p:nvSpPr>
          <p:spPr>
            <a:xfrm flipV="1">
              <a:off x="796989" y="4570881"/>
              <a:ext cx="112156" cy="381341"/>
            </a:xfrm>
            <a:prstGeom prst="cloud">
              <a:avLst/>
            </a:prstGeom>
            <a:solidFill>
              <a:sysClr val="window" lastClr="FFFFFF">
                <a:lumMod val="65000"/>
              </a:sysClr>
            </a:solidFill>
            <a:ln w="9525" cap="flat" cmpd="sng" algn="ctr">
              <a:noFill/>
              <a:prstDash val="solid"/>
            </a:ln>
            <a:effectLst/>
            <a:scene3d>
              <a:camera prst="orthographicFront">
                <a:rot lat="360000" lon="3060000" rev="19800000"/>
              </a:camera>
              <a:lightRig rig="threePt" dir="t"/>
            </a:scene3d>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91" name="TextBox 127">
            <a:extLst>
              <a:ext uri="{FF2B5EF4-FFF2-40B4-BE49-F238E27FC236}">
                <a16:creationId xmlns:a16="http://schemas.microsoft.com/office/drawing/2014/main" id="{EC4A453C-B698-4309-AD10-C485444F4824}"/>
              </a:ext>
            </a:extLst>
          </p:cNvPr>
          <p:cNvSpPr txBox="1"/>
          <p:nvPr/>
        </p:nvSpPr>
        <p:spPr>
          <a:xfrm>
            <a:off x="5249400" y="3336982"/>
            <a:ext cx="524755"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ysClr val="windowText" lastClr="000000"/>
                </a:solidFill>
                <a:effectLst/>
                <a:uLnTx/>
                <a:uFillTx/>
              </a:rPr>
              <a:t>+</a:t>
            </a:r>
          </a:p>
        </p:txBody>
      </p:sp>
      <p:sp>
        <p:nvSpPr>
          <p:cNvPr id="92" name="Right Arrow 128">
            <a:extLst>
              <a:ext uri="{FF2B5EF4-FFF2-40B4-BE49-F238E27FC236}">
                <a16:creationId xmlns:a16="http://schemas.microsoft.com/office/drawing/2014/main" id="{4F630B3C-A2A0-4AAB-872D-43A7DCABED73}"/>
              </a:ext>
            </a:extLst>
          </p:cNvPr>
          <p:cNvSpPr/>
          <p:nvPr/>
        </p:nvSpPr>
        <p:spPr>
          <a:xfrm>
            <a:off x="6509809" y="3639672"/>
            <a:ext cx="288719" cy="327715"/>
          </a:xfrm>
          <a:prstGeom prst="rightArrow">
            <a:avLst>
              <a:gd name="adj1" fmla="val 24125"/>
              <a:gd name="adj2" fmla="val 61089"/>
            </a:avLst>
          </a:prstGeom>
          <a:solidFill>
            <a:srgbClr val="000000"/>
          </a:solidFill>
          <a:ln w="9525"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93" name="Right Arrow 129">
            <a:extLst>
              <a:ext uri="{FF2B5EF4-FFF2-40B4-BE49-F238E27FC236}">
                <a16:creationId xmlns:a16="http://schemas.microsoft.com/office/drawing/2014/main" id="{5C0E8799-DF9A-446E-9F93-AB76F983F667}"/>
              </a:ext>
            </a:extLst>
          </p:cNvPr>
          <p:cNvSpPr/>
          <p:nvPr/>
        </p:nvSpPr>
        <p:spPr>
          <a:xfrm>
            <a:off x="7562994" y="3637174"/>
            <a:ext cx="288719" cy="327715"/>
          </a:xfrm>
          <a:prstGeom prst="rightArrow">
            <a:avLst>
              <a:gd name="adj1" fmla="val 24125"/>
              <a:gd name="adj2" fmla="val 61089"/>
            </a:avLst>
          </a:prstGeom>
          <a:solidFill>
            <a:sysClr val="windowText" lastClr="000000"/>
          </a:solidFill>
          <a:ln w="9525"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94" name="Trapezoid 93">
            <a:extLst>
              <a:ext uri="{FF2B5EF4-FFF2-40B4-BE49-F238E27FC236}">
                <a16:creationId xmlns:a16="http://schemas.microsoft.com/office/drawing/2014/main" id="{86692EEE-A91A-49A0-B90E-716F9FFA54D3}"/>
              </a:ext>
            </a:extLst>
          </p:cNvPr>
          <p:cNvSpPr/>
          <p:nvPr/>
        </p:nvSpPr>
        <p:spPr>
          <a:xfrm rot="10800000">
            <a:off x="7924157" y="3523506"/>
            <a:ext cx="515805" cy="616238"/>
          </a:xfrm>
          <a:prstGeom prst="trapezoid">
            <a:avLst>
              <a:gd name="adj" fmla="val 14522"/>
            </a:avLst>
          </a:prstGeom>
          <a:solidFill>
            <a:sysClr val="windowText" lastClr="000000"/>
          </a:solidFill>
          <a:ln w="9525" cap="flat" cmpd="sng" algn="ctr">
            <a:solidFill>
              <a:srgbClr val="FFFFFF"/>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5" name="Curved Up Arrow 131">
            <a:extLst>
              <a:ext uri="{FF2B5EF4-FFF2-40B4-BE49-F238E27FC236}">
                <a16:creationId xmlns:a16="http://schemas.microsoft.com/office/drawing/2014/main" id="{79EB9037-3AE1-4682-A346-48CDA9C38123}"/>
              </a:ext>
            </a:extLst>
          </p:cNvPr>
          <p:cNvSpPr/>
          <p:nvPr/>
        </p:nvSpPr>
        <p:spPr>
          <a:xfrm>
            <a:off x="8044111" y="3851599"/>
            <a:ext cx="274008" cy="119436"/>
          </a:xfrm>
          <a:prstGeom prst="curvedUpArrow">
            <a:avLst/>
          </a:prstGeom>
          <a:solidFill>
            <a:sysClr val="window" lastClr="FFFFFF"/>
          </a:solidFill>
          <a:ln w="9525" cap="flat" cmpd="sng" algn="ctr">
            <a:solidFill>
              <a:srgbClr val="FFFFFF"/>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a:ea typeface="+mn-ea"/>
              <a:cs typeface="+mn-cs"/>
            </a:endParaRPr>
          </a:p>
        </p:txBody>
      </p:sp>
      <p:pic>
        <p:nvPicPr>
          <p:cNvPr id="96" name="Picture 95">
            <a:extLst>
              <a:ext uri="{FF2B5EF4-FFF2-40B4-BE49-F238E27FC236}">
                <a16:creationId xmlns:a16="http://schemas.microsoft.com/office/drawing/2014/main" id="{CDC70C0C-11D9-4F52-834F-01A32B5410CB}"/>
              </a:ext>
            </a:extLst>
          </p:cNvPr>
          <p:cNvPicPr>
            <a:picLocks noChangeAspect="1" noChangeArrowheads="1"/>
          </p:cNvPicPr>
          <p:nvPr/>
        </p:nvPicPr>
        <p:blipFill>
          <a:blip r:embed="rId7">
            <a:biLevel thresh="50000"/>
          </a:blip>
          <a:srcRect r="11250"/>
          <a:stretch>
            <a:fillRect/>
          </a:stretch>
        </p:blipFill>
        <p:spPr bwMode="auto">
          <a:xfrm>
            <a:off x="4689954" y="3540494"/>
            <a:ext cx="618967" cy="523070"/>
          </a:xfrm>
          <a:prstGeom prst="rect">
            <a:avLst/>
          </a:prstGeom>
          <a:noFill/>
          <a:ln w="9525">
            <a:noFill/>
            <a:miter lim="800000"/>
            <a:headEnd/>
            <a:tailEnd/>
          </a:ln>
          <a:effectLst/>
        </p:spPr>
      </p:pic>
      <p:sp>
        <p:nvSpPr>
          <p:cNvPr id="97" name="TextBox 141">
            <a:extLst>
              <a:ext uri="{FF2B5EF4-FFF2-40B4-BE49-F238E27FC236}">
                <a16:creationId xmlns:a16="http://schemas.microsoft.com/office/drawing/2014/main" id="{A311E274-DF94-4498-87FB-5817C5AEC4ED}"/>
              </a:ext>
            </a:extLst>
          </p:cNvPr>
          <p:cNvSpPr txBox="1"/>
          <p:nvPr/>
        </p:nvSpPr>
        <p:spPr>
          <a:xfrm>
            <a:off x="588001" y="5206424"/>
            <a:ext cx="1382507" cy="58477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accent3">
                    <a:lumMod val="40000"/>
                    <a:lumOff val="60000"/>
                  </a:schemeClr>
                </a:solidFill>
              </a:rPr>
              <a:t>Fiber production</a:t>
            </a:r>
          </a:p>
        </p:txBody>
      </p:sp>
      <p:sp>
        <p:nvSpPr>
          <p:cNvPr id="98" name="TextBox 142">
            <a:extLst>
              <a:ext uri="{FF2B5EF4-FFF2-40B4-BE49-F238E27FC236}">
                <a16:creationId xmlns:a16="http://schemas.microsoft.com/office/drawing/2014/main" id="{35BAD172-FBDB-45F8-81A4-EB26E42CB54A}"/>
              </a:ext>
            </a:extLst>
          </p:cNvPr>
          <p:cNvSpPr txBox="1"/>
          <p:nvPr/>
        </p:nvSpPr>
        <p:spPr>
          <a:xfrm>
            <a:off x="2674549" y="5192467"/>
            <a:ext cx="1382507" cy="58477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accent3">
                    <a:lumMod val="40000"/>
                    <a:lumOff val="60000"/>
                  </a:schemeClr>
                </a:solidFill>
              </a:rPr>
              <a:t>Dye production</a:t>
            </a:r>
          </a:p>
        </p:txBody>
      </p:sp>
      <p:sp>
        <p:nvSpPr>
          <p:cNvPr id="99" name="TextBox 143">
            <a:extLst>
              <a:ext uri="{FF2B5EF4-FFF2-40B4-BE49-F238E27FC236}">
                <a16:creationId xmlns:a16="http://schemas.microsoft.com/office/drawing/2014/main" id="{A0B732E1-FC06-43B1-B705-545676C71DB6}"/>
              </a:ext>
            </a:extLst>
          </p:cNvPr>
          <p:cNvSpPr txBox="1"/>
          <p:nvPr/>
        </p:nvSpPr>
        <p:spPr>
          <a:xfrm>
            <a:off x="4552028" y="5192467"/>
            <a:ext cx="1504626" cy="58477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accent3">
                    <a:lumMod val="40000"/>
                    <a:lumOff val="60000"/>
                  </a:schemeClr>
                </a:solidFill>
              </a:rPr>
              <a:t>Transport &amp; production</a:t>
            </a:r>
          </a:p>
        </p:txBody>
      </p:sp>
      <p:sp>
        <p:nvSpPr>
          <p:cNvPr id="100" name="TextBox 144">
            <a:extLst>
              <a:ext uri="{FF2B5EF4-FFF2-40B4-BE49-F238E27FC236}">
                <a16:creationId xmlns:a16="http://schemas.microsoft.com/office/drawing/2014/main" id="{3E056CD1-E0E7-4C97-B92E-68118ED0462D}"/>
              </a:ext>
            </a:extLst>
          </p:cNvPr>
          <p:cNvSpPr txBox="1"/>
          <p:nvPr/>
        </p:nvSpPr>
        <p:spPr>
          <a:xfrm>
            <a:off x="6410161" y="5251898"/>
            <a:ext cx="101108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accent3">
                    <a:lumMod val="40000"/>
                    <a:lumOff val="60000"/>
                  </a:schemeClr>
                </a:solidFill>
              </a:rPr>
              <a:t>Care</a:t>
            </a:r>
          </a:p>
        </p:txBody>
      </p:sp>
      <p:sp>
        <p:nvSpPr>
          <p:cNvPr id="101" name="TextBox 145">
            <a:extLst>
              <a:ext uri="{FF2B5EF4-FFF2-40B4-BE49-F238E27FC236}">
                <a16:creationId xmlns:a16="http://schemas.microsoft.com/office/drawing/2014/main" id="{1BCE3D98-6EEC-4BA0-A419-E794CBF0AC09}"/>
              </a:ext>
            </a:extLst>
          </p:cNvPr>
          <p:cNvSpPr txBox="1"/>
          <p:nvPr/>
        </p:nvSpPr>
        <p:spPr>
          <a:xfrm>
            <a:off x="7365737" y="5251898"/>
            <a:ext cx="110630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accent3">
                    <a:lumMod val="40000"/>
                    <a:lumOff val="60000"/>
                  </a:schemeClr>
                </a:solidFill>
              </a:rPr>
              <a:t>Disposal</a:t>
            </a:r>
          </a:p>
        </p:txBody>
      </p:sp>
      <p:pic>
        <p:nvPicPr>
          <p:cNvPr id="102" name="Picture 101">
            <a:extLst>
              <a:ext uri="{FF2B5EF4-FFF2-40B4-BE49-F238E27FC236}">
                <a16:creationId xmlns:a16="http://schemas.microsoft.com/office/drawing/2014/main" id="{1E0A9DEC-448E-43E3-A6C4-83028EADE98C}"/>
              </a:ext>
            </a:extLst>
          </p:cNvPr>
          <p:cNvPicPr>
            <a:picLocks noChangeAspect="1"/>
          </p:cNvPicPr>
          <p:nvPr/>
        </p:nvPicPr>
        <p:blipFill>
          <a:blip r:embed="rId8"/>
          <a:stretch>
            <a:fillRect/>
          </a:stretch>
        </p:blipFill>
        <p:spPr>
          <a:xfrm>
            <a:off x="3040576" y="2853568"/>
            <a:ext cx="299720" cy="365760"/>
          </a:xfrm>
          <a:prstGeom prst="rect">
            <a:avLst/>
          </a:prstGeom>
        </p:spPr>
      </p:pic>
      <p:sp>
        <p:nvSpPr>
          <p:cNvPr id="103" name="TextBox 137">
            <a:extLst>
              <a:ext uri="{FF2B5EF4-FFF2-40B4-BE49-F238E27FC236}">
                <a16:creationId xmlns:a16="http://schemas.microsoft.com/office/drawing/2014/main" id="{7A6A3BFE-1D12-48A8-A3C5-34782D3B98B4}"/>
              </a:ext>
            </a:extLst>
          </p:cNvPr>
          <p:cNvSpPr txBox="1"/>
          <p:nvPr/>
        </p:nvSpPr>
        <p:spPr>
          <a:xfrm>
            <a:off x="2972049" y="2671347"/>
            <a:ext cx="502298"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solidFill>
                  <a:srgbClr val="FF0000"/>
                </a:solidFill>
              </a:rPr>
              <a:t>GHG</a:t>
            </a:r>
          </a:p>
        </p:txBody>
      </p:sp>
      <p:pic>
        <p:nvPicPr>
          <p:cNvPr id="104" name="Picture 103">
            <a:extLst>
              <a:ext uri="{FF2B5EF4-FFF2-40B4-BE49-F238E27FC236}">
                <a16:creationId xmlns:a16="http://schemas.microsoft.com/office/drawing/2014/main" id="{073FEC3F-A753-47C4-B5DD-9759B47A69B2}"/>
              </a:ext>
            </a:extLst>
          </p:cNvPr>
          <p:cNvPicPr>
            <a:picLocks noChangeAspect="1"/>
          </p:cNvPicPr>
          <p:nvPr/>
        </p:nvPicPr>
        <p:blipFill>
          <a:blip r:embed="rId8"/>
          <a:stretch>
            <a:fillRect/>
          </a:stretch>
        </p:blipFill>
        <p:spPr>
          <a:xfrm>
            <a:off x="4010510" y="2884880"/>
            <a:ext cx="299720" cy="365760"/>
          </a:xfrm>
          <a:prstGeom prst="rect">
            <a:avLst/>
          </a:prstGeom>
        </p:spPr>
      </p:pic>
      <p:sp>
        <p:nvSpPr>
          <p:cNvPr id="105" name="TextBox 149">
            <a:extLst>
              <a:ext uri="{FF2B5EF4-FFF2-40B4-BE49-F238E27FC236}">
                <a16:creationId xmlns:a16="http://schemas.microsoft.com/office/drawing/2014/main" id="{AA38A4C7-30FB-46B2-94F8-4DFBD7F10B69}"/>
              </a:ext>
            </a:extLst>
          </p:cNvPr>
          <p:cNvSpPr txBox="1"/>
          <p:nvPr/>
        </p:nvSpPr>
        <p:spPr>
          <a:xfrm>
            <a:off x="3941983" y="2702659"/>
            <a:ext cx="502298"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solidFill>
                  <a:srgbClr val="FF0000"/>
                </a:solidFill>
              </a:rPr>
              <a:t>GHG</a:t>
            </a:r>
          </a:p>
        </p:txBody>
      </p:sp>
      <p:pic>
        <p:nvPicPr>
          <p:cNvPr id="106" name="Picture 105">
            <a:extLst>
              <a:ext uri="{FF2B5EF4-FFF2-40B4-BE49-F238E27FC236}">
                <a16:creationId xmlns:a16="http://schemas.microsoft.com/office/drawing/2014/main" id="{F929696D-4C43-4BD9-9BBF-57D023DFC633}"/>
              </a:ext>
            </a:extLst>
          </p:cNvPr>
          <p:cNvPicPr>
            <a:picLocks noChangeAspect="1"/>
          </p:cNvPicPr>
          <p:nvPr/>
        </p:nvPicPr>
        <p:blipFill>
          <a:blip r:embed="rId8"/>
          <a:stretch>
            <a:fillRect/>
          </a:stretch>
        </p:blipFill>
        <p:spPr>
          <a:xfrm>
            <a:off x="4982304" y="2853568"/>
            <a:ext cx="299720" cy="365760"/>
          </a:xfrm>
          <a:prstGeom prst="rect">
            <a:avLst/>
          </a:prstGeom>
        </p:spPr>
      </p:pic>
      <p:sp>
        <p:nvSpPr>
          <p:cNvPr id="107" name="TextBox 155">
            <a:extLst>
              <a:ext uri="{FF2B5EF4-FFF2-40B4-BE49-F238E27FC236}">
                <a16:creationId xmlns:a16="http://schemas.microsoft.com/office/drawing/2014/main" id="{97E3F84A-0081-42A5-9A2F-FE725CC52031}"/>
              </a:ext>
            </a:extLst>
          </p:cNvPr>
          <p:cNvSpPr txBox="1"/>
          <p:nvPr/>
        </p:nvSpPr>
        <p:spPr>
          <a:xfrm>
            <a:off x="4913777" y="2671347"/>
            <a:ext cx="502298"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solidFill>
                  <a:srgbClr val="FF0000"/>
                </a:solidFill>
              </a:rPr>
              <a:t>GHG</a:t>
            </a:r>
          </a:p>
        </p:txBody>
      </p:sp>
      <p:pic>
        <p:nvPicPr>
          <p:cNvPr id="108" name="Picture 107">
            <a:extLst>
              <a:ext uri="{FF2B5EF4-FFF2-40B4-BE49-F238E27FC236}">
                <a16:creationId xmlns:a16="http://schemas.microsoft.com/office/drawing/2014/main" id="{84A206A1-2BB6-4602-8C67-D840BF166680}"/>
              </a:ext>
            </a:extLst>
          </p:cNvPr>
          <p:cNvPicPr>
            <a:picLocks noChangeAspect="1"/>
          </p:cNvPicPr>
          <p:nvPr/>
        </p:nvPicPr>
        <p:blipFill>
          <a:blip r:embed="rId8"/>
          <a:stretch>
            <a:fillRect/>
          </a:stretch>
        </p:blipFill>
        <p:spPr>
          <a:xfrm>
            <a:off x="5952238" y="2884880"/>
            <a:ext cx="299720" cy="365760"/>
          </a:xfrm>
          <a:prstGeom prst="rect">
            <a:avLst/>
          </a:prstGeom>
        </p:spPr>
      </p:pic>
      <p:sp>
        <p:nvSpPr>
          <p:cNvPr id="109" name="TextBox 161">
            <a:extLst>
              <a:ext uri="{FF2B5EF4-FFF2-40B4-BE49-F238E27FC236}">
                <a16:creationId xmlns:a16="http://schemas.microsoft.com/office/drawing/2014/main" id="{7F9C5231-7603-4967-BC7F-50275A717BF0}"/>
              </a:ext>
            </a:extLst>
          </p:cNvPr>
          <p:cNvSpPr txBox="1"/>
          <p:nvPr/>
        </p:nvSpPr>
        <p:spPr>
          <a:xfrm>
            <a:off x="5883711" y="2702659"/>
            <a:ext cx="502298"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solidFill>
                  <a:srgbClr val="FF0000"/>
                </a:solidFill>
              </a:rPr>
              <a:t>GHG</a:t>
            </a:r>
          </a:p>
        </p:txBody>
      </p:sp>
      <p:pic>
        <p:nvPicPr>
          <p:cNvPr id="110" name="Picture 109">
            <a:extLst>
              <a:ext uri="{FF2B5EF4-FFF2-40B4-BE49-F238E27FC236}">
                <a16:creationId xmlns:a16="http://schemas.microsoft.com/office/drawing/2014/main" id="{35188F19-5599-4646-8BD0-7404E21DD522}"/>
              </a:ext>
            </a:extLst>
          </p:cNvPr>
          <p:cNvPicPr>
            <a:picLocks noChangeAspect="1"/>
          </p:cNvPicPr>
          <p:nvPr/>
        </p:nvPicPr>
        <p:blipFill>
          <a:blip r:embed="rId8"/>
          <a:stretch>
            <a:fillRect/>
          </a:stretch>
        </p:blipFill>
        <p:spPr>
          <a:xfrm>
            <a:off x="7156561" y="2903316"/>
            <a:ext cx="299720" cy="365760"/>
          </a:xfrm>
          <a:prstGeom prst="rect">
            <a:avLst/>
          </a:prstGeom>
        </p:spPr>
      </p:pic>
      <p:sp>
        <p:nvSpPr>
          <p:cNvPr id="111" name="TextBox 163">
            <a:extLst>
              <a:ext uri="{FF2B5EF4-FFF2-40B4-BE49-F238E27FC236}">
                <a16:creationId xmlns:a16="http://schemas.microsoft.com/office/drawing/2014/main" id="{FDC4678B-1B2B-4D4F-A230-07CD17F61ABC}"/>
              </a:ext>
            </a:extLst>
          </p:cNvPr>
          <p:cNvSpPr txBox="1"/>
          <p:nvPr/>
        </p:nvSpPr>
        <p:spPr>
          <a:xfrm>
            <a:off x="7088034" y="2721095"/>
            <a:ext cx="502298"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solidFill>
                  <a:srgbClr val="FF0000"/>
                </a:solidFill>
              </a:rPr>
              <a:t>GHG</a:t>
            </a:r>
          </a:p>
        </p:txBody>
      </p:sp>
      <p:pic>
        <p:nvPicPr>
          <p:cNvPr id="112" name="Picture 111">
            <a:extLst>
              <a:ext uri="{FF2B5EF4-FFF2-40B4-BE49-F238E27FC236}">
                <a16:creationId xmlns:a16="http://schemas.microsoft.com/office/drawing/2014/main" id="{6293952A-20BF-4D22-8338-33AE6424CFDC}"/>
              </a:ext>
            </a:extLst>
          </p:cNvPr>
          <p:cNvPicPr>
            <a:picLocks noChangeAspect="1"/>
          </p:cNvPicPr>
          <p:nvPr/>
        </p:nvPicPr>
        <p:blipFill>
          <a:blip r:embed="rId8"/>
          <a:stretch>
            <a:fillRect/>
          </a:stretch>
        </p:blipFill>
        <p:spPr>
          <a:xfrm>
            <a:off x="8112983" y="2921118"/>
            <a:ext cx="299720" cy="365760"/>
          </a:xfrm>
          <a:prstGeom prst="rect">
            <a:avLst/>
          </a:prstGeom>
        </p:spPr>
      </p:pic>
      <p:sp>
        <p:nvSpPr>
          <p:cNvPr id="113" name="TextBox 165">
            <a:extLst>
              <a:ext uri="{FF2B5EF4-FFF2-40B4-BE49-F238E27FC236}">
                <a16:creationId xmlns:a16="http://schemas.microsoft.com/office/drawing/2014/main" id="{A9318757-A7E4-4CBF-94D3-97B57347F467}"/>
              </a:ext>
            </a:extLst>
          </p:cNvPr>
          <p:cNvSpPr txBox="1"/>
          <p:nvPr/>
        </p:nvSpPr>
        <p:spPr>
          <a:xfrm>
            <a:off x="8057968" y="2752407"/>
            <a:ext cx="502298"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solidFill>
                  <a:srgbClr val="FF0000"/>
                </a:solidFill>
              </a:rPr>
              <a:t>GHG</a:t>
            </a:r>
          </a:p>
        </p:txBody>
      </p:sp>
      <p:grpSp>
        <p:nvGrpSpPr>
          <p:cNvPr id="114" name="Group 113">
            <a:extLst>
              <a:ext uri="{FF2B5EF4-FFF2-40B4-BE49-F238E27FC236}">
                <a16:creationId xmlns:a16="http://schemas.microsoft.com/office/drawing/2014/main" id="{E4677101-623E-4559-A373-BCABC704D360}"/>
              </a:ext>
            </a:extLst>
          </p:cNvPr>
          <p:cNvGrpSpPr>
            <a:grpSpLocks noChangeAspect="1"/>
          </p:cNvGrpSpPr>
          <p:nvPr/>
        </p:nvGrpSpPr>
        <p:grpSpPr>
          <a:xfrm>
            <a:off x="957637" y="4327106"/>
            <a:ext cx="483248" cy="251358"/>
            <a:chOff x="837037" y="3014196"/>
            <a:chExt cx="599670" cy="309491"/>
          </a:xfrm>
        </p:grpSpPr>
        <p:sp>
          <p:nvSpPr>
            <p:cNvPr id="164" name="Teardrop 163">
              <a:extLst>
                <a:ext uri="{FF2B5EF4-FFF2-40B4-BE49-F238E27FC236}">
                  <a16:creationId xmlns:a16="http://schemas.microsoft.com/office/drawing/2014/main" id="{147CA9C6-41CF-4929-BC33-C6487FA00408}"/>
                </a:ext>
              </a:extLst>
            </p:cNvPr>
            <p:cNvSpPr/>
            <p:nvPr/>
          </p:nvSpPr>
          <p:spPr>
            <a:xfrm rot="18581617">
              <a:off x="930169" y="3021935"/>
              <a:ext cx="265176" cy="338328"/>
            </a:xfrm>
            <a:prstGeom prst="teardrop">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00">
                <a:solidFill>
                  <a:schemeClr val="bg1"/>
                </a:solidFill>
              </a:endParaRPr>
            </a:p>
          </p:txBody>
        </p:sp>
        <p:sp>
          <p:nvSpPr>
            <p:cNvPr id="165" name="TextBox 168">
              <a:extLst>
                <a:ext uri="{FF2B5EF4-FFF2-40B4-BE49-F238E27FC236}">
                  <a16:creationId xmlns:a16="http://schemas.microsoft.com/office/drawing/2014/main" id="{EDF9A10F-6490-411F-827B-20B98298F095}"/>
                </a:ext>
              </a:extLst>
            </p:cNvPr>
            <p:cNvSpPr txBox="1"/>
            <p:nvPr/>
          </p:nvSpPr>
          <p:spPr>
            <a:xfrm>
              <a:off x="837037" y="3014196"/>
              <a:ext cx="599670" cy="284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solidFill>
                    <a:schemeClr val="bg1"/>
                  </a:solidFill>
                </a:rPr>
                <a:t>H</a:t>
              </a:r>
              <a:r>
                <a:rPr lang="en-US" sz="900" b="1" baseline="-25000" dirty="0">
                  <a:solidFill>
                    <a:schemeClr val="bg1"/>
                  </a:solidFill>
                </a:rPr>
                <a:t>2</a:t>
              </a:r>
              <a:r>
                <a:rPr lang="en-US" sz="900" b="1" dirty="0">
                  <a:solidFill>
                    <a:schemeClr val="bg1"/>
                  </a:solidFill>
                </a:rPr>
                <a:t>O</a:t>
              </a:r>
            </a:p>
          </p:txBody>
        </p:sp>
      </p:grpSp>
      <p:grpSp>
        <p:nvGrpSpPr>
          <p:cNvPr id="115" name="Group 114">
            <a:extLst>
              <a:ext uri="{FF2B5EF4-FFF2-40B4-BE49-F238E27FC236}">
                <a16:creationId xmlns:a16="http://schemas.microsoft.com/office/drawing/2014/main" id="{68FC36E0-6627-46A8-B230-449E2DBBBB5D}"/>
              </a:ext>
            </a:extLst>
          </p:cNvPr>
          <p:cNvGrpSpPr>
            <a:grpSpLocks noChangeAspect="1"/>
          </p:cNvGrpSpPr>
          <p:nvPr/>
        </p:nvGrpSpPr>
        <p:grpSpPr>
          <a:xfrm>
            <a:off x="1890096" y="4327112"/>
            <a:ext cx="373820" cy="244651"/>
            <a:chOff x="837037" y="3014198"/>
            <a:chExt cx="463878" cy="309489"/>
          </a:xfrm>
        </p:grpSpPr>
        <p:sp>
          <p:nvSpPr>
            <p:cNvPr id="162" name="Teardrop 161">
              <a:extLst>
                <a:ext uri="{FF2B5EF4-FFF2-40B4-BE49-F238E27FC236}">
                  <a16:creationId xmlns:a16="http://schemas.microsoft.com/office/drawing/2014/main" id="{51917D70-4203-46BB-9ED1-284F13C2E240}"/>
                </a:ext>
              </a:extLst>
            </p:cNvPr>
            <p:cNvSpPr/>
            <p:nvPr/>
          </p:nvSpPr>
          <p:spPr>
            <a:xfrm rot="18581617">
              <a:off x="930169" y="3021935"/>
              <a:ext cx="265176" cy="338328"/>
            </a:xfrm>
            <a:prstGeom prst="teardrop">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00">
                <a:solidFill>
                  <a:schemeClr val="bg1"/>
                </a:solidFill>
              </a:endParaRPr>
            </a:p>
          </p:txBody>
        </p:sp>
        <p:sp>
          <p:nvSpPr>
            <p:cNvPr id="163" name="TextBox 171">
              <a:extLst>
                <a:ext uri="{FF2B5EF4-FFF2-40B4-BE49-F238E27FC236}">
                  <a16:creationId xmlns:a16="http://schemas.microsoft.com/office/drawing/2014/main" id="{2B8BA438-DA89-4E81-B77B-4BC8E29D4BA8}"/>
                </a:ext>
              </a:extLst>
            </p:cNvPr>
            <p:cNvSpPr txBox="1"/>
            <p:nvPr/>
          </p:nvSpPr>
          <p:spPr>
            <a:xfrm>
              <a:off x="837037" y="3014198"/>
              <a:ext cx="463878" cy="29200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solidFill>
                    <a:schemeClr val="bg1"/>
                  </a:solidFill>
                </a:rPr>
                <a:t>H</a:t>
              </a:r>
              <a:r>
                <a:rPr lang="en-US" sz="900" b="1" baseline="-25000" dirty="0">
                  <a:solidFill>
                    <a:schemeClr val="bg1"/>
                  </a:solidFill>
                </a:rPr>
                <a:t>2</a:t>
              </a:r>
              <a:r>
                <a:rPr lang="en-US" sz="900" b="1" dirty="0">
                  <a:solidFill>
                    <a:schemeClr val="bg1"/>
                  </a:solidFill>
                </a:rPr>
                <a:t>O</a:t>
              </a:r>
            </a:p>
          </p:txBody>
        </p:sp>
      </p:grpSp>
      <p:grpSp>
        <p:nvGrpSpPr>
          <p:cNvPr id="116" name="Group 115">
            <a:extLst>
              <a:ext uri="{FF2B5EF4-FFF2-40B4-BE49-F238E27FC236}">
                <a16:creationId xmlns:a16="http://schemas.microsoft.com/office/drawing/2014/main" id="{146B28CB-6DDA-48D1-8EE6-41596FF44789}"/>
              </a:ext>
            </a:extLst>
          </p:cNvPr>
          <p:cNvGrpSpPr>
            <a:grpSpLocks noChangeAspect="1"/>
          </p:cNvGrpSpPr>
          <p:nvPr/>
        </p:nvGrpSpPr>
        <p:grpSpPr>
          <a:xfrm>
            <a:off x="2831609" y="4291604"/>
            <a:ext cx="373820" cy="244651"/>
            <a:chOff x="837037" y="3014198"/>
            <a:chExt cx="463878" cy="309489"/>
          </a:xfrm>
        </p:grpSpPr>
        <p:sp>
          <p:nvSpPr>
            <p:cNvPr id="160" name="Teardrop 159">
              <a:extLst>
                <a:ext uri="{FF2B5EF4-FFF2-40B4-BE49-F238E27FC236}">
                  <a16:creationId xmlns:a16="http://schemas.microsoft.com/office/drawing/2014/main" id="{C1D9C641-AE21-4134-8B99-B9E671FC5364}"/>
                </a:ext>
              </a:extLst>
            </p:cNvPr>
            <p:cNvSpPr/>
            <p:nvPr/>
          </p:nvSpPr>
          <p:spPr>
            <a:xfrm rot="18581617">
              <a:off x="930169" y="3021935"/>
              <a:ext cx="265176" cy="338328"/>
            </a:xfrm>
            <a:prstGeom prst="teardrop">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00">
                <a:solidFill>
                  <a:schemeClr val="bg1"/>
                </a:solidFill>
              </a:endParaRPr>
            </a:p>
          </p:txBody>
        </p:sp>
        <p:sp>
          <p:nvSpPr>
            <p:cNvPr id="161" name="TextBox 174">
              <a:extLst>
                <a:ext uri="{FF2B5EF4-FFF2-40B4-BE49-F238E27FC236}">
                  <a16:creationId xmlns:a16="http://schemas.microsoft.com/office/drawing/2014/main" id="{989FB692-354A-47AA-8042-59D43191B781}"/>
                </a:ext>
              </a:extLst>
            </p:cNvPr>
            <p:cNvSpPr txBox="1"/>
            <p:nvPr/>
          </p:nvSpPr>
          <p:spPr>
            <a:xfrm>
              <a:off x="837037" y="3014198"/>
              <a:ext cx="463878" cy="29200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solidFill>
                    <a:schemeClr val="bg1"/>
                  </a:solidFill>
                </a:rPr>
                <a:t>H</a:t>
              </a:r>
              <a:r>
                <a:rPr lang="en-US" sz="900" b="1" baseline="-25000" dirty="0">
                  <a:solidFill>
                    <a:schemeClr val="bg1"/>
                  </a:solidFill>
                </a:rPr>
                <a:t>2</a:t>
              </a:r>
              <a:r>
                <a:rPr lang="en-US" sz="900" b="1" dirty="0">
                  <a:solidFill>
                    <a:schemeClr val="bg1"/>
                  </a:solidFill>
                </a:rPr>
                <a:t>O</a:t>
              </a:r>
            </a:p>
          </p:txBody>
        </p:sp>
      </p:grpSp>
      <p:grpSp>
        <p:nvGrpSpPr>
          <p:cNvPr id="117" name="Group 116">
            <a:extLst>
              <a:ext uri="{FF2B5EF4-FFF2-40B4-BE49-F238E27FC236}">
                <a16:creationId xmlns:a16="http://schemas.microsoft.com/office/drawing/2014/main" id="{29C8D851-9E48-4156-B178-171AFE371C56}"/>
              </a:ext>
            </a:extLst>
          </p:cNvPr>
          <p:cNvGrpSpPr>
            <a:grpSpLocks noChangeAspect="1"/>
          </p:cNvGrpSpPr>
          <p:nvPr/>
        </p:nvGrpSpPr>
        <p:grpSpPr>
          <a:xfrm>
            <a:off x="3867807" y="4301522"/>
            <a:ext cx="373820" cy="244651"/>
            <a:chOff x="837037" y="3014198"/>
            <a:chExt cx="463878" cy="309489"/>
          </a:xfrm>
        </p:grpSpPr>
        <p:sp>
          <p:nvSpPr>
            <p:cNvPr id="158" name="Teardrop 157">
              <a:extLst>
                <a:ext uri="{FF2B5EF4-FFF2-40B4-BE49-F238E27FC236}">
                  <a16:creationId xmlns:a16="http://schemas.microsoft.com/office/drawing/2014/main" id="{F1C750AD-7C99-430E-B186-CCC7E21CEC1E}"/>
                </a:ext>
              </a:extLst>
            </p:cNvPr>
            <p:cNvSpPr/>
            <p:nvPr/>
          </p:nvSpPr>
          <p:spPr>
            <a:xfrm rot="18581617">
              <a:off x="930169" y="3021935"/>
              <a:ext cx="265176" cy="338328"/>
            </a:xfrm>
            <a:prstGeom prst="teardrop">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00">
                <a:solidFill>
                  <a:schemeClr val="bg1"/>
                </a:solidFill>
              </a:endParaRPr>
            </a:p>
          </p:txBody>
        </p:sp>
        <p:sp>
          <p:nvSpPr>
            <p:cNvPr id="159" name="TextBox 177">
              <a:extLst>
                <a:ext uri="{FF2B5EF4-FFF2-40B4-BE49-F238E27FC236}">
                  <a16:creationId xmlns:a16="http://schemas.microsoft.com/office/drawing/2014/main" id="{4E2FAD1B-7BA2-44B1-B8C9-FDF2A51F35AE}"/>
                </a:ext>
              </a:extLst>
            </p:cNvPr>
            <p:cNvSpPr txBox="1"/>
            <p:nvPr/>
          </p:nvSpPr>
          <p:spPr>
            <a:xfrm>
              <a:off x="837037" y="3014198"/>
              <a:ext cx="463878" cy="29200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solidFill>
                    <a:schemeClr val="bg1"/>
                  </a:solidFill>
                </a:rPr>
                <a:t>H</a:t>
              </a:r>
              <a:r>
                <a:rPr lang="en-US" sz="900" b="1" baseline="-25000" dirty="0">
                  <a:solidFill>
                    <a:schemeClr val="bg1"/>
                  </a:solidFill>
                </a:rPr>
                <a:t>2</a:t>
              </a:r>
              <a:r>
                <a:rPr lang="en-US" sz="900" b="1" dirty="0">
                  <a:solidFill>
                    <a:schemeClr val="bg1"/>
                  </a:solidFill>
                </a:rPr>
                <a:t>O</a:t>
              </a:r>
            </a:p>
          </p:txBody>
        </p:sp>
      </p:grpSp>
      <p:grpSp>
        <p:nvGrpSpPr>
          <p:cNvPr id="118" name="Group 117">
            <a:extLst>
              <a:ext uri="{FF2B5EF4-FFF2-40B4-BE49-F238E27FC236}">
                <a16:creationId xmlns:a16="http://schemas.microsoft.com/office/drawing/2014/main" id="{B090BF0D-CC2A-418A-AAE9-A052D0247765}"/>
              </a:ext>
            </a:extLst>
          </p:cNvPr>
          <p:cNvGrpSpPr>
            <a:grpSpLocks noChangeAspect="1"/>
          </p:cNvGrpSpPr>
          <p:nvPr/>
        </p:nvGrpSpPr>
        <p:grpSpPr>
          <a:xfrm>
            <a:off x="4874570" y="4305114"/>
            <a:ext cx="373820" cy="244651"/>
            <a:chOff x="837037" y="3014198"/>
            <a:chExt cx="463878" cy="309489"/>
          </a:xfrm>
        </p:grpSpPr>
        <p:sp>
          <p:nvSpPr>
            <p:cNvPr id="156" name="Teardrop 155">
              <a:extLst>
                <a:ext uri="{FF2B5EF4-FFF2-40B4-BE49-F238E27FC236}">
                  <a16:creationId xmlns:a16="http://schemas.microsoft.com/office/drawing/2014/main" id="{22C29775-CAB1-4A3B-86C7-7B37F5D45C7E}"/>
                </a:ext>
              </a:extLst>
            </p:cNvPr>
            <p:cNvSpPr/>
            <p:nvPr/>
          </p:nvSpPr>
          <p:spPr>
            <a:xfrm rot="18581617">
              <a:off x="930169" y="3021935"/>
              <a:ext cx="265176" cy="338328"/>
            </a:xfrm>
            <a:prstGeom prst="teardrop">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00">
                <a:solidFill>
                  <a:schemeClr val="bg1"/>
                </a:solidFill>
              </a:endParaRPr>
            </a:p>
          </p:txBody>
        </p:sp>
        <p:sp>
          <p:nvSpPr>
            <p:cNvPr id="157" name="TextBox 180">
              <a:extLst>
                <a:ext uri="{FF2B5EF4-FFF2-40B4-BE49-F238E27FC236}">
                  <a16:creationId xmlns:a16="http://schemas.microsoft.com/office/drawing/2014/main" id="{00435F2F-839F-4773-B13D-3510BC94B3D0}"/>
                </a:ext>
              </a:extLst>
            </p:cNvPr>
            <p:cNvSpPr txBox="1"/>
            <p:nvPr/>
          </p:nvSpPr>
          <p:spPr>
            <a:xfrm>
              <a:off x="837037" y="3014198"/>
              <a:ext cx="463878" cy="29200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solidFill>
                    <a:schemeClr val="bg1"/>
                  </a:solidFill>
                </a:rPr>
                <a:t>H</a:t>
              </a:r>
              <a:r>
                <a:rPr lang="en-US" sz="900" b="1" baseline="-25000" dirty="0">
                  <a:solidFill>
                    <a:schemeClr val="bg1"/>
                  </a:solidFill>
                </a:rPr>
                <a:t>2</a:t>
              </a:r>
              <a:r>
                <a:rPr lang="en-US" sz="900" b="1" dirty="0">
                  <a:solidFill>
                    <a:schemeClr val="bg1"/>
                  </a:solidFill>
                </a:rPr>
                <a:t>O</a:t>
              </a:r>
            </a:p>
          </p:txBody>
        </p:sp>
      </p:grpSp>
      <p:grpSp>
        <p:nvGrpSpPr>
          <p:cNvPr id="119" name="Group 118">
            <a:extLst>
              <a:ext uri="{FF2B5EF4-FFF2-40B4-BE49-F238E27FC236}">
                <a16:creationId xmlns:a16="http://schemas.microsoft.com/office/drawing/2014/main" id="{B88AE731-8F9D-48FF-9039-C7F97542E586}"/>
              </a:ext>
            </a:extLst>
          </p:cNvPr>
          <p:cNvGrpSpPr>
            <a:grpSpLocks noChangeAspect="1"/>
          </p:cNvGrpSpPr>
          <p:nvPr/>
        </p:nvGrpSpPr>
        <p:grpSpPr>
          <a:xfrm>
            <a:off x="5894738" y="4288012"/>
            <a:ext cx="373820" cy="244651"/>
            <a:chOff x="837037" y="3014198"/>
            <a:chExt cx="463878" cy="309489"/>
          </a:xfrm>
        </p:grpSpPr>
        <p:sp>
          <p:nvSpPr>
            <p:cNvPr id="154" name="Teardrop 153">
              <a:extLst>
                <a:ext uri="{FF2B5EF4-FFF2-40B4-BE49-F238E27FC236}">
                  <a16:creationId xmlns:a16="http://schemas.microsoft.com/office/drawing/2014/main" id="{D1F8665E-308F-4726-B640-B7AB5EF0134A}"/>
                </a:ext>
              </a:extLst>
            </p:cNvPr>
            <p:cNvSpPr/>
            <p:nvPr/>
          </p:nvSpPr>
          <p:spPr>
            <a:xfrm rot="18581617">
              <a:off x="930169" y="3021935"/>
              <a:ext cx="265176" cy="338328"/>
            </a:xfrm>
            <a:prstGeom prst="teardrop">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00">
                <a:solidFill>
                  <a:schemeClr val="bg1"/>
                </a:solidFill>
              </a:endParaRPr>
            </a:p>
          </p:txBody>
        </p:sp>
        <p:sp>
          <p:nvSpPr>
            <p:cNvPr id="155" name="TextBox 183">
              <a:extLst>
                <a:ext uri="{FF2B5EF4-FFF2-40B4-BE49-F238E27FC236}">
                  <a16:creationId xmlns:a16="http://schemas.microsoft.com/office/drawing/2014/main" id="{645B36F6-54CC-4B10-A30F-029168622733}"/>
                </a:ext>
              </a:extLst>
            </p:cNvPr>
            <p:cNvSpPr txBox="1"/>
            <p:nvPr/>
          </p:nvSpPr>
          <p:spPr>
            <a:xfrm>
              <a:off x="837037" y="3014198"/>
              <a:ext cx="463878" cy="29200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solidFill>
                    <a:schemeClr val="bg1"/>
                  </a:solidFill>
                </a:rPr>
                <a:t>H</a:t>
              </a:r>
              <a:r>
                <a:rPr lang="en-US" sz="900" b="1" baseline="-25000" dirty="0">
                  <a:solidFill>
                    <a:schemeClr val="bg1"/>
                  </a:solidFill>
                </a:rPr>
                <a:t>2</a:t>
              </a:r>
              <a:r>
                <a:rPr lang="en-US" sz="900" b="1" dirty="0">
                  <a:solidFill>
                    <a:schemeClr val="bg1"/>
                  </a:solidFill>
                </a:rPr>
                <a:t>O</a:t>
              </a:r>
            </a:p>
          </p:txBody>
        </p:sp>
      </p:grpSp>
      <p:grpSp>
        <p:nvGrpSpPr>
          <p:cNvPr id="120" name="Group 119">
            <a:extLst>
              <a:ext uri="{FF2B5EF4-FFF2-40B4-BE49-F238E27FC236}">
                <a16:creationId xmlns:a16="http://schemas.microsoft.com/office/drawing/2014/main" id="{4E3F3769-B4A6-4E26-BBEC-32F01643F953}"/>
              </a:ext>
            </a:extLst>
          </p:cNvPr>
          <p:cNvGrpSpPr>
            <a:grpSpLocks noChangeAspect="1"/>
          </p:cNvGrpSpPr>
          <p:nvPr/>
        </p:nvGrpSpPr>
        <p:grpSpPr>
          <a:xfrm>
            <a:off x="6906993" y="4306544"/>
            <a:ext cx="373820" cy="244651"/>
            <a:chOff x="837037" y="3014198"/>
            <a:chExt cx="463878" cy="309489"/>
          </a:xfrm>
        </p:grpSpPr>
        <p:sp>
          <p:nvSpPr>
            <p:cNvPr id="152" name="Teardrop 151">
              <a:extLst>
                <a:ext uri="{FF2B5EF4-FFF2-40B4-BE49-F238E27FC236}">
                  <a16:creationId xmlns:a16="http://schemas.microsoft.com/office/drawing/2014/main" id="{E8CCFBD7-A9F1-464E-B9C5-96618631E9F3}"/>
                </a:ext>
              </a:extLst>
            </p:cNvPr>
            <p:cNvSpPr/>
            <p:nvPr/>
          </p:nvSpPr>
          <p:spPr>
            <a:xfrm rot="18581617">
              <a:off x="930169" y="3021935"/>
              <a:ext cx="265176" cy="338328"/>
            </a:xfrm>
            <a:prstGeom prst="teardrop">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00">
                <a:solidFill>
                  <a:schemeClr val="bg1"/>
                </a:solidFill>
              </a:endParaRPr>
            </a:p>
          </p:txBody>
        </p:sp>
        <p:sp>
          <p:nvSpPr>
            <p:cNvPr id="153" name="TextBox 186">
              <a:extLst>
                <a:ext uri="{FF2B5EF4-FFF2-40B4-BE49-F238E27FC236}">
                  <a16:creationId xmlns:a16="http://schemas.microsoft.com/office/drawing/2014/main" id="{119DF578-5CE5-496C-89CF-1AA06E7024C1}"/>
                </a:ext>
              </a:extLst>
            </p:cNvPr>
            <p:cNvSpPr txBox="1"/>
            <p:nvPr/>
          </p:nvSpPr>
          <p:spPr>
            <a:xfrm>
              <a:off x="837037" y="3014198"/>
              <a:ext cx="463878" cy="29200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solidFill>
                    <a:schemeClr val="bg1"/>
                  </a:solidFill>
                </a:rPr>
                <a:t>H</a:t>
              </a:r>
              <a:r>
                <a:rPr lang="en-US" sz="900" b="1" baseline="-25000" dirty="0">
                  <a:solidFill>
                    <a:schemeClr val="bg1"/>
                  </a:solidFill>
                </a:rPr>
                <a:t>2</a:t>
              </a:r>
              <a:r>
                <a:rPr lang="en-US" sz="900" b="1" dirty="0">
                  <a:solidFill>
                    <a:schemeClr val="bg1"/>
                  </a:solidFill>
                </a:rPr>
                <a:t>O</a:t>
              </a:r>
            </a:p>
          </p:txBody>
        </p:sp>
      </p:grpSp>
      <p:grpSp>
        <p:nvGrpSpPr>
          <p:cNvPr id="121" name="Group 120">
            <a:extLst>
              <a:ext uri="{FF2B5EF4-FFF2-40B4-BE49-F238E27FC236}">
                <a16:creationId xmlns:a16="http://schemas.microsoft.com/office/drawing/2014/main" id="{EA87EEA8-C428-459E-A5DB-ED3662DA47D5}"/>
              </a:ext>
            </a:extLst>
          </p:cNvPr>
          <p:cNvGrpSpPr>
            <a:grpSpLocks noChangeAspect="1"/>
          </p:cNvGrpSpPr>
          <p:nvPr/>
        </p:nvGrpSpPr>
        <p:grpSpPr>
          <a:xfrm>
            <a:off x="7956599" y="4293949"/>
            <a:ext cx="373820" cy="244651"/>
            <a:chOff x="837037" y="3014198"/>
            <a:chExt cx="463878" cy="309489"/>
          </a:xfrm>
        </p:grpSpPr>
        <p:sp>
          <p:nvSpPr>
            <p:cNvPr id="150" name="Teardrop 149">
              <a:extLst>
                <a:ext uri="{FF2B5EF4-FFF2-40B4-BE49-F238E27FC236}">
                  <a16:creationId xmlns:a16="http://schemas.microsoft.com/office/drawing/2014/main" id="{4A32B4E4-8FA2-488E-8151-D8C041FF3F5A}"/>
                </a:ext>
              </a:extLst>
            </p:cNvPr>
            <p:cNvSpPr/>
            <p:nvPr/>
          </p:nvSpPr>
          <p:spPr>
            <a:xfrm rot="18581617">
              <a:off x="930169" y="3021935"/>
              <a:ext cx="265176" cy="338328"/>
            </a:xfrm>
            <a:prstGeom prst="teardrop">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00">
                <a:solidFill>
                  <a:schemeClr val="bg1"/>
                </a:solidFill>
              </a:endParaRPr>
            </a:p>
          </p:txBody>
        </p:sp>
        <p:sp>
          <p:nvSpPr>
            <p:cNvPr id="151" name="TextBox 189">
              <a:extLst>
                <a:ext uri="{FF2B5EF4-FFF2-40B4-BE49-F238E27FC236}">
                  <a16:creationId xmlns:a16="http://schemas.microsoft.com/office/drawing/2014/main" id="{9B116F9F-B284-42BC-83F0-9B5DB38C1400}"/>
                </a:ext>
              </a:extLst>
            </p:cNvPr>
            <p:cNvSpPr txBox="1"/>
            <p:nvPr/>
          </p:nvSpPr>
          <p:spPr>
            <a:xfrm>
              <a:off x="837037" y="3014198"/>
              <a:ext cx="463878" cy="29200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solidFill>
                    <a:schemeClr val="bg1"/>
                  </a:solidFill>
                </a:rPr>
                <a:t>H</a:t>
              </a:r>
              <a:r>
                <a:rPr lang="en-US" sz="900" b="1" baseline="-25000" dirty="0">
                  <a:solidFill>
                    <a:schemeClr val="bg1"/>
                  </a:solidFill>
                </a:rPr>
                <a:t>2</a:t>
              </a:r>
              <a:r>
                <a:rPr lang="en-US" sz="900" b="1" dirty="0">
                  <a:solidFill>
                    <a:schemeClr val="bg1"/>
                  </a:solidFill>
                </a:rPr>
                <a:t>O</a:t>
              </a:r>
            </a:p>
          </p:txBody>
        </p:sp>
      </p:grpSp>
      <p:pic>
        <p:nvPicPr>
          <p:cNvPr id="122" name="Picture 121">
            <a:extLst>
              <a:ext uri="{FF2B5EF4-FFF2-40B4-BE49-F238E27FC236}">
                <a16:creationId xmlns:a16="http://schemas.microsoft.com/office/drawing/2014/main" id="{AC5B339F-7CAF-4FB8-BCBE-282C97370771}"/>
              </a:ext>
            </a:extLst>
          </p:cNvPr>
          <p:cNvPicPr>
            <a:picLocks noChangeAspect="1"/>
          </p:cNvPicPr>
          <p:nvPr/>
        </p:nvPicPr>
        <p:blipFill>
          <a:blip r:embed="rId8"/>
          <a:stretch>
            <a:fillRect/>
          </a:stretch>
        </p:blipFill>
        <p:spPr>
          <a:xfrm>
            <a:off x="866319" y="2803820"/>
            <a:ext cx="299720" cy="365760"/>
          </a:xfrm>
          <a:prstGeom prst="rect">
            <a:avLst/>
          </a:prstGeom>
        </p:spPr>
      </p:pic>
      <p:sp>
        <p:nvSpPr>
          <p:cNvPr id="123" name="TextBox 191">
            <a:extLst>
              <a:ext uri="{FF2B5EF4-FFF2-40B4-BE49-F238E27FC236}">
                <a16:creationId xmlns:a16="http://schemas.microsoft.com/office/drawing/2014/main" id="{B4DFEFC8-BE80-433B-8E0B-E8A43A6B4301}"/>
              </a:ext>
            </a:extLst>
          </p:cNvPr>
          <p:cNvSpPr txBox="1"/>
          <p:nvPr/>
        </p:nvSpPr>
        <p:spPr>
          <a:xfrm>
            <a:off x="797792" y="2621599"/>
            <a:ext cx="502298"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solidFill>
                  <a:srgbClr val="FF0000"/>
                </a:solidFill>
              </a:rPr>
              <a:t>GHG</a:t>
            </a:r>
          </a:p>
        </p:txBody>
      </p:sp>
      <p:pic>
        <p:nvPicPr>
          <p:cNvPr id="124" name="Picture 123">
            <a:extLst>
              <a:ext uri="{FF2B5EF4-FFF2-40B4-BE49-F238E27FC236}">
                <a16:creationId xmlns:a16="http://schemas.microsoft.com/office/drawing/2014/main" id="{8DB17CCF-E535-4CC3-8872-88711140D05C}"/>
              </a:ext>
            </a:extLst>
          </p:cNvPr>
          <p:cNvPicPr>
            <a:picLocks noChangeAspect="1"/>
          </p:cNvPicPr>
          <p:nvPr/>
        </p:nvPicPr>
        <p:blipFill>
          <a:blip r:embed="rId8"/>
          <a:stretch>
            <a:fillRect/>
          </a:stretch>
        </p:blipFill>
        <p:spPr>
          <a:xfrm>
            <a:off x="1836253" y="2835132"/>
            <a:ext cx="299720" cy="365760"/>
          </a:xfrm>
          <a:prstGeom prst="rect">
            <a:avLst/>
          </a:prstGeom>
        </p:spPr>
      </p:pic>
      <p:sp>
        <p:nvSpPr>
          <p:cNvPr id="125" name="TextBox 193">
            <a:extLst>
              <a:ext uri="{FF2B5EF4-FFF2-40B4-BE49-F238E27FC236}">
                <a16:creationId xmlns:a16="http://schemas.microsoft.com/office/drawing/2014/main" id="{10FD9582-3D60-43D2-A192-8DC330FB0C75}"/>
              </a:ext>
            </a:extLst>
          </p:cNvPr>
          <p:cNvSpPr txBox="1"/>
          <p:nvPr/>
        </p:nvSpPr>
        <p:spPr>
          <a:xfrm>
            <a:off x="1767726" y="2652911"/>
            <a:ext cx="502298"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solidFill>
                  <a:srgbClr val="FF0000"/>
                </a:solidFill>
              </a:rPr>
              <a:t>GHG</a:t>
            </a:r>
          </a:p>
        </p:txBody>
      </p:sp>
      <p:grpSp>
        <p:nvGrpSpPr>
          <p:cNvPr id="2" name="Group 1">
            <a:extLst>
              <a:ext uri="{FF2B5EF4-FFF2-40B4-BE49-F238E27FC236}">
                <a16:creationId xmlns:a16="http://schemas.microsoft.com/office/drawing/2014/main" id="{439C776A-BEA2-4117-BF11-446EEA512FA6}"/>
              </a:ext>
            </a:extLst>
          </p:cNvPr>
          <p:cNvGrpSpPr/>
          <p:nvPr/>
        </p:nvGrpSpPr>
        <p:grpSpPr>
          <a:xfrm>
            <a:off x="457576" y="2086029"/>
            <a:ext cx="8228847" cy="3147506"/>
            <a:chOff x="457576" y="1576415"/>
            <a:chExt cx="8228847" cy="3147506"/>
          </a:xfrm>
        </p:grpSpPr>
        <p:sp>
          <p:nvSpPr>
            <p:cNvPr id="65" name="Rectangle 64">
              <a:extLst>
                <a:ext uri="{FF2B5EF4-FFF2-40B4-BE49-F238E27FC236}">
                  <a16:creationId xmlns:a16="http://schemas.microsoft.com/office/drawing/2014/main" id="{32AA7FBF-9FD8-4A79-A5D2-23BDA8C67DE9}"/>
                </a:ext>
              </a:extLst>
            </p:cNvPr>
            <p:cNvSpPr/>
            <p:nvPr/>
          </p:nvSpPr>
          <p:spPr>
            <a:xfrm>
              <a:off x="487218" y="4282834"/>
              <a:ext cx="8169562" cy="441087"/>
            </a:xfrm>
            <a:prstGeom prst="rect">
              <a:avLst/>
            </a:prstGeom>
            <a:solidFill>
              <a:srgbClr val="CC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6" name="Rectangle 125">
              <a:extLst>
                <a:ext uri="{FF2B5EF4-FFF2-40B4-BE49-F238E27FC236}">
                  <a16:creationId xmlns:a16="http://schemas.microsoft.com/office/drawing/2014/main" id="{6627160A-68A7-4CAE-BAAA-17EBCAA23F0A}"/>
                </a:ext>
              </a:extLst>
            </p:cNvPr>
            <p:cNvSpPr/>
            <p:nvPr/>
          </p:nvSpPr>
          <p:spPr>
            <a:xfrm>
              <a:off x="457576" y="1576415"/>
              <a:ext cx="8228847" cy="441087"/>
            </a:xfrm>
            <a:prstGeom prst="rect">
              <a:avLst/>
            </a:prstGeom>
            <a:solidFill>
              <a:srgbClr val="CC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27" name="Straight Arrow Connector 126">
              <a:extLst>
                <a:ext uri="{FF2B5EF4-FFF2-40B4-BE49-F238E27FC236}">
                  <a16:creationId xmlns:a16="http://schemas.microsoft.com/office/drawing/2014/main" id="{AB566CCB-4F06-404A-AB88-E98036E0DE57}"/>
                </a:ext>
              </a:extLst>
            </p:cNvPr>
            <p:cNvCxnSpPr/>
            <p:nvPr/>
          </p:nvCxnSpPr>
          <p:spPr>
            <a:xfrm rot="16200000" flipH="1">
              <a:off x="527920" y="1817414"/>
              <a:ext cx="291917" cy="1"/>
            </a:xfrm>
            <a:prstGeom prst="straightConnector1">
              <a:avLst/>
            </a:prstGeom>
            <a:ln w="38100" cap="flat" cmpd="sng" algn="ctr">
              <a:solidFill>
                <a:srgbClr val="008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28" name="TextBox 132">
              <a:extLst>
                <a:ext uri="{FF2B5EF4-FFF2-40B4-BE49-F238E27FC236}">
                  <a16:creationId xmlns:a16="http://schemas.microsoft.com/office/drawing/2014/main" id="{AAA2CB0A-D6D2-41D1-815D-1AC7794E999A}"/>
                </a:ext>
              </a:extLst>
            </p:cNvPr>
            <p:cNvSpPr txBox="1"/>
            <p:nvPr/>
          </p:nvSpPr>
          <p:spPr>
            <a:xfrm>
              <a:off x="690168" y="1576415"/>
              <a:ext cx="582211"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rgbClr val="008000"/>
                  </a:solidFill>
                </a:rPr>
                <a:t>CO</a:t>
              </a:r>
              <a:r>
                <a:rPr lang="en-US" sz="2000" b="1" baseline="-25000" dirty="0">
                  <a:solidFill>
                    <a:srgbClr val="008000"/>
                  </a:solidFill>
                </a:rPr>
                <a:t>2</a:t>
              </a:r>
              <a:endParaRPr lang="en-US" sz="2000" b="1" dirty="0">
                <a:solidFill>
                  <a:srgbClr val="008000"/>
                </a:solidFill>
              </a:endParaRPr>
            </a:p>
          </p:txBody>
        </p:sp>
        <p:cxnSp>
          <p:nvCxnSpPr>
            <p:cNvPr id="129" name="Straight Arrow Connector 128">
              <a:extLst>
                <a:ext uri="{FF2B5EF4-FFF2-40B4-BE49-F238E27FC236}">
                  <a16:creationId xmlns:a16="http://schemas.microsoft.com/office/drawing/2014/main" id="{C2B811C6-5D54-4D7E-A8B4-97FE74165E39}"/>
                </a:ext>
              </a:extLst>
            </p:cNvPr>
            <p:cNvCxnSpPr/>
            <p:nvPr/>
          </p:nvCxnSpPr>
          <p:spPr>
            <a:xfrm rot="16200000" flipH="1">
              <a:off x="2579286" y="1830926"/>
              <a:ext cx="291917" cy="1"/>
            </a:xfrm>
            <a:prstGeom prst="straightConnector1">
              <a:avLst/>
            </a:prstGeom>
            <a:ln w="38100" cap="flat" cmpd="sng" algn="ctr">
              <a:solidFill>
                <a:srgbClr val="008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0" name="TextBox 136">
              <a:extLst>
                <a:ext uri="{FF2B5EF4-FFF2-40B4-BE49-F238E27FC236}">
                  <a16:creationId xmlns:a16="http://schemas.microsoft.com/office/drawing/2014/main" id="{09E157C4-348E-404E-8596-86ACF65DEA08}"/>
                </a:ext>
              </a:extLst>
            </p:cNvPr>
            <p:cNvSpPr txBox="1"/>
            <p:nvPr/>
          </p:nvSpPr>
          <p:spPr>
            <a:xfrm>
              <a:off x="2721099" y="1576415"/>
              <a:ext cx="582211"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rgbClr val="008000"/>
                  </a:solidFill>
                </a:rPr>
                <a:t>CO</a:t>
              </a:r>
              <a:r>
                <a:rPr lang="en-US" sz="2000" b="1" baseline="-25000" dirty="0">
                  <a:solidFill>
                    <a:srgbClr val="008000"/>
                  </a:solidFill>
                </a:rPr>
                <a:t>2</a:t>
              </a:r>
              <a:endParaRPr lang="en-US" sz="2000" b="1" dirty="0">
                <a:solidFill>
                  <a:srgbClr val="008000"/>
                </a:solidFill>
              </a:endParaRPr>
            </a:p>
          </p:txBody>
        </p:sp>
        <p:grpSp>
          <p:nvGrpSpPr>
            <p:cNvPr id="131" name="Group 130">
              <a:extLst>
                <a:ext uri="{FF2B5EF4-FFF2-40B4-BE49-F238E27FC236}">
                  <a16:creationId xmlns:a16="http://schemas.microsoft.com/office/drawing/2014/main" id="{498D9F66-F745-41EE-8B37-F82EE3D7AA7E}"/>
                </a:ext>
              </a:extLst>
            </p:cNvPr>
            <p:cNvGrpSpPr/>
            <p:nvPr/>
          </p:nvGrpSpPr>
          <p:grpSpPr>
            <a:xfrm>
              <a:off x="890070" y="4338325"/>
              <a:ext cx="466794" cy="309490"/>
              <a:chOff x="837037" y="3014197"/>
              <a:chExt cx="466794" cy="309490"/>
            </a:xfrm>
            <a:solidFill>
              <a:srgbClr val="008000"/>
            </a:solidFill>
          </p:grpSpPr>
          <p:sp>
            <p:nvSpPr>
              <p:cNvPr id="148" name="Teardrop 147">
                <a:extLst>
                  <a:ext uri="{FF2B5EF4-FFF2-40B4-BE49-F238E27FC236}">
                    <a16:creationId xmlns:a16="http://schemas.microsoft.com/office/drawing/2014/main" id="{87B41FE4-DDF4-4406-B54E-9B2FFD2C9A9A}"/>
                  </a:ext>
                </a:extLst>
              </p:cNvPr>
              <p:cNvSpPr/>
              <p:nvPr/>
            </p:nvSpPr>
            <p:spPr>
              <a:xfrm rot="18581617">
                <a:off x="930169" y="3021935"/>
                <a:ext cx="265176" cy="338328"/>
              </a:xfrm>
              <a:prstGeom prst="teardrop">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9" name="TextBox 147">
                <a:extLst>
                  <a:ext uri="{FF2B5EF4-FFF2-40B4-BE49-F238E27FC236}">
                    <a16:creationId xmlns:a16="http://schemas.microsoft.com/office/drawing/2014/main" id="{58968E6C-14E8-40AD-BC90-38413D355C25}"/>
                  </a:ext>
                </a:extLst>
              </p:cNvPr>
              <p:cNvSpPr txBox="1"/>
              <p:nvPr/>
            </p:nvSpPr>
            <p:spPr>
              <a:xfrm>
                <a:off x="837037" y="3014197"/>
                <a:ext cx="466794"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solidFill>
                      <a:schemeClr val="bg1"/>
                    </a:solidFill>
                  </a:rPr>
                  <a:t>H</a:t>
                </a:r>
                <a:r>
                  <a:rPr lang="en-US" sz="1300" b="1" baseline="-25000" dirty="0">
                    <a:solidFill>
                      <a:schemeClr val="bg1"/>
                    </a:solidFill>
                  </a:rPr>
                  <a:t>2</a:t>
                </a:r>
                <a:r>
                  <a:rPr lang="en-US" sz="1300" b="1" dirty="0">
                    <a:solidFill>
                      <a:schemeClr val="bg1"/>
                    </a:solidFill>
                  </a:rPr>
                  <a:t>O</a:t>
                </a:r>
              </a:p>
            </p:txBody>
          </p:sp>
        </p:grpSp>
        <p:grpSp>
          <p:nvGrpSpPr>
            <p:cNvPr id="133" name="Group 132">
              <a:extLst>
                <a:ext uri="{FF2B5EF4-FFF2-40B4-BE49-F238E27FC236}">
                  <a16:creationId xmlns:a16="http://schemas.microsoft.com/office/drawing/2014/main" id="{80E25B1E-0AC9-47E3-A6BB-B5A60D927944}"/>
                </a:ext>
              </a:extLst>
            </p:cNvPr>
            <p:cNvGrpSpPr/>
            <p:nvPr/>
          </p:nvGrpSpPr>
          <p:grpSpPr>
            <a:xfrm>
              <a:off x="2797510" y="4338325"/>
              <a:ext cx="466794" cy="309490"/>
              <a:chOff x="837037" y="3014197"/>
              <a:chExt cx="466794" cy="309490"/>
            </a:xfrm>
            <a:solidFill>
              <a:srgbClr val="008000"/>
            </a:solidFill>
          </p:grpSpPr>
          <p:sp>
            <p:nvSpPr>
              <p:cNvPr id="146" name="Teardrop 145">
                <a:extLst>
                  <a:ext uri="{FF2B5EF4-FFF2-40B4-BE49-F238E27FC236}">
                    <a16:creationId xmlns:a16="http://schemas.microsoft.com/office/drawing/2014/main" id="{D3580EDC-B4DE-4A15-91C1-B887A2A7F61F}"/>
                  </a:ext>
                </a:extLst>
              </p:cNvPr>
              <p:cNvSpPr/>
              <p:nvPr/>
            </p:nvSpPr>
            <p:spPr>
              <a:xfrm rot="18581617">
                <a:off x="930169" y="3021935"/>
                <a:ext cx="265176" cy="338328"/>
              </a:xfrm>
              <a:prstGeom prst="teardrop">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7" name="TextBox 153">
                <a:extLst>
                  <a:ext uri="{FF2B5EF4-FFF2-40B4-BE49-F238E27FC236}">
                    <a16:creationId xmlns:a16="http://schemas.microsoft.com/office/drawing/2014/main" id="{704FA937-213D-4237-B756-B5014DAFC12C}"/>
                  </a:ext>
                </a:extLst>
              </p:cNvPr>
              <p:cNvSpPr txBox="1"/>
              <p:nvPr/>
            </p:nvSpPr>
            <p:spPr>
              <a:xfrm>
                <a:off x="837037" y="3014197"/>
                <a:ext cx="466794"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solidFill>
                      <a:schemeClr val="bg1"/>
                    </a:solidFill>
                  </a:rPr>
                  <a:t>H</a:t>
                </a:r>
                <a:r>
                  <a:rPr lang="en-US" sz="1300" b="1" baseline="-25000" dirty="0">
                    <a:solidFill>
                      <a:schemeClr val="bg1"/>
                    </a:solidFill>
                  </a:rPr>
                  <a:t>2</a:t>
                </a:r>
                <a:r>
                  <a:rPr lang="en-US" sz="1300" b="1" dirty="0">
                    <a:solidFill>
                      <a:schemeClr val="bg1"/>
                    </a:solidFill>
                  </a:rPr>
                  <a:t>O</a:t>
                </a:r>
              </a:p>
            </p:txBody>
          </p:sp>
        </p:grpSp>
        <p:grpSp>
          <p:nvGrpSpPr>
            <p:cNvPr id="135" name="Group 134">
              <a:extLst>
                <a:ext uri="{FF2B5EF4-FFF2-40B4-BE49-F238E27FC236}">
                  <a16:creationId xmlns:a16="http://schemas.microsoft.com/office/drawing/2014/main" id="{983E9FD5-8D8C-4228-8E46-D069356C5F96}"/>
                </a:ext>
              </a:extLst>
            </p:cNvPr>
            <p:cNvGrpSpPr/>
            <p:nvPr/>
          </p:nvGrpSpPr>
          <p:grpSpPr>
            <a:xfrm>
              <a:off x="3276286" y="1590012"/>
              <a:ext cx="358581" cy="373363"/>
              <a:chOff x="1786276" y="1836971"/>
              <a:chExt cx="358581" cy="373363"/>
            </a:xfrm>
          </p:grpSpPr>
          <p:pic>
            <p:nvPicPr>
              <p:cNvPr id="144" name="Picture 143">
                <a:extLst>
                  <a:ext uri="{FF2B5EF4-FFF2-40B4-BE49-F238E27FC236}">
                    <a16:creationId xmlns:a16="http://schemas.microsoft.com/office/drawing/2014/main" id="{3918B14E-E479-4315-ABD8-28CAFBFB337A}"/>
                  </a:ext>
                </a:extLst>
              </p:cNvPr>
              <p:cNvPicPr>
                <a:picLocks noChangeAspect="1"/>
              </p:cNvPicPr>
              <p:nvPr/>
            </p:nvPicPr>
            <p:blipFill>
              <a:blip r:embed="rId8"/>
              <a:stretch>
                <a:fillRect/>
              </a:stretch>
            </p:blipFill>
            <p:spPr>
              <a:xfrm>
                <a:off x="1818113" y="1836971"/>
                <a:ext cx="299720" cy="365760"/>
              </a:xfrm>
              <a:prstGeom prst="rect">
                <a:avLst/>
              </a:prstGeom>
            </p:spPr>
          </p:pic>
          <p:pic>
            <p:nvPicPr>
              <p:cNvPr id="145" name="Picture 144">
                <a:extLst>
                  <a:ext uri="{FF2B5EF4-FFF2-40B4-BE49-F238E27FC236}">
                    <a16:creationId xmlns:a16="http://schemas.microsoft.com/office/drawing/2014/main" id="{DEB1E385-C03D-4DA2-8E0A-B18A4B0A8018}"/>
                  </a:ext>
                </a:extLst>
              </p:cNvPr>
              <p:cNvPicPr>
                <a:picLocks noChangeAspect="1"/>
              </p:cNvPicPr>
              <p:nvPr/>
            </p:nvPicPr>
            <p:blipFill>
              <a:blip r:embed="rId8"/>
              <a:stretch>
                <a:fillRect/>
              </a:stretch>
            </p:blipFill>
            <p:spPr>
              <a:xfrm>
                <a:off x="1786276" y="1850481"/>
                <a:ext cx="358581" cy="359853"/>
              </a:xfrm>
              <a:prstGeom prst="noSmoking">
                <a:avLst>
                  <a:gd name="adj" fmla="val 2509"/>
                </a:avLst>
              </a:prstGeom>
              <a:solidFill>
                <a:srgbClr val="008000"/>
              </a:solidFill>
              <a:ln>
                <a:solidFill>
                  <a:srgbClr val="008000"/>
                </a:solidFill>
              </a:ln>
            </p:spPr>
          </p:pic>
        </p:grpSp>
        <p:grpSp>
          <p:nvGrpSpPr>
            <p:cNvPr id="136" name="Group 135">
              <a:extLst>
                <a:ext uri="{FF2B5EF4-FFF2-40B4-BE49-F238E27FC236}">
                  <a16:creationId xmlns:a16="http://schemas.microsoft.com/office/drawing/2014/main" id="{A27957BA-A77A-46B8-9166-BA08604A5CD9}"/>
                </a:ext>
              </a:extLst>
            </p:cNvPr>
            <p:cNvGrpSpPr/>
            <p:nvPr/>
          </p:nvGrpSpPr>
          <p:grpSpPr>
            <a:xfrm>
              <a:off x="1214949" y="1603522"/>
              <a:ext cx="358581" cy="373363"/>
              <a:chOff x="1786276" y="1836971"/>
              <a:chExt cx="358581" cy="373363"/>
            </a:xfrm>
          </p:grpSpPr>
          <p:pic>
            <p:nvPicPr>
              <p:cNvPr id="142" name="Picture 141">
                <a:extLst>
                  <a:ext uri="{FF2B5EF4-FFF2-40B4-BE49-F238E27FC236}">
                    <a16:creationId xmlns:a16="http://schemas.microsoft.com/office/drawing/2014/main" id="{F047C4D7-56B7-4F5B-BB60-4EF9623B21DC}"/>
                  </a:ext>
                </a:extLst>
              </p:cNvPr>
              <p:cNvPicPr>
                <a:picLocks noChangeAspect="1"/>
              </p:cNvPicPr>
              <p:nvPr/>
            </p:nvPicPr>
            <p:blipFill>
              <a:blip r:embed="rId8"/>
              <a:stretch>
                <a:fillRect/>
              </a:stretch>
            </p:blipFill>
            <p:spPr>
              <a:xfrm>
                <a:off x="1818113" y="1836971"/>
                <a:ext cx="299720" cy="365760"/>
              </a:xfrm>
              <a:prstGeom prst="rect">
                <a:avLst/>
              </a:prstGeom>
            </p:spPr>
          </p:pic>
          <p:pic>
            <p:nvPicPr>
              <p:cNvPr id="143" name="Picture 142">
                <a:extLst>
                  <a:ext uri="{FF2B5EF4-FFF2-40B4-BE49-F238E27FC236}">
                    <a16:creationId xmlns:a16="http://schemas.microsoft.com/office/drawing/2014/main" id="{1A2A4D5F-7484-456F-BC00-F5A49874098A}"/>
                  </a:ext>
                </a:extLst>
              </p:cNvPr>
              <p:cNvPicPr>
                <a:picLocks noChangeAspect="1"/>
              </p:cNvPicPr>
              <p:nvPr/>
            </p:nvPicPr>
            <p:blipFill>
              <a:blip r:embed="rId8"/>
              <a:stretch>
                <a:fillRect/>
              </a:stretch>
            </p:blipFill>
            <p:spPr>
              <a:xfrm>
                <a:off x="1786276" y="1850481"/>
                <a:ext cx="358581" cy="359853"/>
              </a:xfrm>
              <a:prstGeom prst="noSmoking">
                <a:avLst>
                  <a:gd name="adj" fmla="val 2509"/>
                </a:avLst>
              </a:prstGeom>
              <a:solidFill>
                <a:srgbClr val="008000"/>
              </a:solidFill>
              <a:ln>
                <a:solidFill>
                  <a:srgbClr val="008000"/>
                </a:solidFill>
              </a:ln>
            </p:spPr>
          </p:pic>
        </p:grpSp>
        <p:cxnSp>
          <p:nvCxnSpPr>
            <p:cNvPr id="137" name="Straight Arrow Connector 136">
              <a:extLst>
                <a:ext uri="{FF2B5EF4-FFF2-40B4-BE49-F238E27FC236}">
                  <a16:creationId xmlns:a16="http://schemas.microsoft.com/office/drawing/2014/main" id="{534F4582-270D-44C2-B56C-2535B276C5B6}"/>
                </a:ext>
              </a:extLst>
            </p:cNvPr>
            <p:cNvCxnSpPr/>
            <p:nvPr/>
          </p:nvCxnSpPr>
          <p:spPr>
            <a:xfrm rot="16200000" flipH="1">
              <a:off x="7588292" y="1871543"/>
              <a:ext cx="291917" cy="1"/>
            </a:xfrm>
            <a:prstGeom prst="straightConnector1">
              <a:avLst/>
            </a:prstGeom>
            <a:ln w="38100" cap="flat" cmpd="sng" algn="ctr">
              <a:solidFill>
                <a:srgbClr val="008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8" name="TextBox 175">
              <a:extLst>
                <a:ext uri="{FF2B5EF4-FFF2-40B4-BE49-F238E27FC236}">
                  <a16:creationId xmlns:a16="http://schemas.microsoft.com/office/drawing/2014/main" id="{FC66ECAE-47A8-4F2E-8F36-D0D78C3AE060}"/>
                </a:ext>
              </a:extLst>
            </p:cNvPr>
            <p:cNvSpPr txBox="1"/>
            <p:nvPr/>
          </p:nvSpPr>
          <p:spPr>
            <a:xfrm>
              <a:off x="7730105" y="1617032"/>
              <a:ext cx="582211"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rgbClr val="008000"/>
                  </a:solidFill>
                </a:rPr>
                <a:t>CO</a:t>
              </a:r>
              <a:r>
                <a:rPr lang="en-US" sz="2000" b="1" baseline="-25000" dirty="0">
                  <a:solidFill>
                    <a:srgbClr val="008000"/>
                  </a:solidFill>
                </a:rPr>
                <a:t>2</a:t>
              </a:r>
              <a:endParaRPr lang="en-US" sz="2000" b="1" dirty="0">
                <a:solidFill>
                  <a:srgbClr val="008000"/>
                </a:solidFill>
              </a:endParaRPr>
            </a:p>
          </p:txBody>
        </p:sp>
        <p:grpSp>
          <p:nvGrpSpPr>
            <p:cNvPr id="139" name="Group 138">
              <a:extLst>
                <a:ext uri="{FF2B5EF4-FFF2-40B4-BE49-F238E27FC236}">
                  <a16:creationId xmlns:a16="http://schemas.microsoft.com/office/drawing/2014/main" id="{9E1086E9-BD40-4E4E-966B-DBF4A7CD8EE9}"/>
                </a:ext>
              </a:extLst>
            </p:cNvPr>
            <p:cNvGrpSpPr/>
            <p:nvPr/>
          </p:nvGrpSpPr>
          <p:grpSpPr>
            <a:xfrm>
              <a:off x="8285292" y="1630629"/>
              <a:ext cx="358581" cy="373363"/>
              <a:chOff x="1786276" y="1836971"/>
              <a:chExt cx="358581" cy="373363"/>
            </a:xfrm>
          </p:grpSpPr>
          <p:pic>
            <p:nvPicPr>
              <p:cNvPr id="140" name="Picture 139">
                <a:extLst>
                  <a:ext uri="{FF2B5EF4-FFF2-40B4-BE49-F238E27FC236}">
                    <a16:creationId xmlns:a16="http://schemas.microsoft.com/office/drawing/2014/main" id="{6ACBDA8B-FEB1-4B51-87DA-8366EBCDBAF4}"/>
                  </a:ext>
                </a:extLst>
              </p:cNvPr>
              <p:cNvPicPr>
                <a:picLocks noChangeAspect="1"/>
              </p:cNvPicPr>
              <p:nvPr/>
            </p:nvPicPr>
            <p:blipFill>
              <a:blip r:embed="rId8"/>
              <a:stretch>
                <a:fillRect/>
              </a:stretch>
            </p:blipFill>
            <p:spPr>
              <a:xfrm>
                <a:off x="1818113" y="1836971"/>
                <a:ext cx="299720" cy="365760"/>
              </a:xfrm>
              <a:prstGeom prst="rect">
                <a:avLst/>
              </a:prstGeom>
            </p:spPr>
          </p:pic>
          <p:pic>
            <p:nvPicPr>
              <p:cNvPr id="141" name="Picture 140">
                <a:extLst>
                  <a:ext uri="{FF2B5EF4-FFF2-40B4-BE49-F238E27FC236}">
                    <a16:creationId xmlns:a16="http://schemas.microsoft.com/office/drawing/2014/main" id="{7F36B91D-28BF-400E-8729-665D461DF997}"/>
                  </a:ext>
                </a:extLst>
              </p:cNvPr>
              <p:cNvPicPr>
                <a:picLocks noChangeAspect="1"/>
              </p:cNvPicPr>
              <p:nvPr/>
            </p:nvPicPr>
            <p:blipFill>
              <a:blip r:embed="rId8"/>
              <a:stretch>
                <a:fillRect/>
              </a:stretch>
            </p:blipFill>
            <p:spPr>
              <a:xfrm>
                <a:off x="1786276" y="1850481"/>
                <a:ext cx="358581" cy="359853"/>
              </a:xfrm>
              <a:prstGeom prst="noSmoking">
                <a:avLst>
                  <a:gd name="adj" fmla="val 2509"/>
                </a:avLst>
              </a:prstGeom>
              <a:solidFill>
                <a:srgbClr val="008000"/>
              </a:solidFill>
              <a:ln>
                <a:solidFill>
                  <a:srgbClr val="008000"/>
                </a:solidFill>
              </a:ln>
            </p:spPr>
          </p:pic>
        </p:grpSp>
      </p:grpSp>
      <p:sp>
        <p:nvSpPr>
          <p:cNvPr id="5" name="Content Placeholder 1">
            <a:extLst>
              <a:ext uri="{FF2B5EF4-FFF2-40B4-BE49-F238E27FC236}">
                <a16:creationId xmlns:a16="http://schemas.microsoft.com/office/drawing/2014/main" id="{09784DE2-C215-4CAA-9975-BAA920394AC6}"/>
              </a:ext>
            </a:extLst>
          </p:cNvPr>
          <p:cNvSpPr txBox="1">
            <a:spLocks/>
          </p:cNvSpPr>
          <p:nvPr/>
        </p:nvSpPr>
        <p:spPr>
          <a:xfrm>
            <a:off x="504540" y="319326"/>
            <a:ext cx="8181419" cy="1850972"/>
          </a:xfrm>
          <a:prstGeom prst="rect">
            <a:avLst/>
          </a:prstGeom>
        </p:spPr>
        <p:txBody>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buNone/>
            </a:pPr>
            <a:r>
              <a:rPr lang="en-US" sz="3600" b="1" dirty="0">
                <a:solidFill>
                  <a:schemeClr val="bg1"/>
                </a:solidFill>
                <a:latin typeface="+mj-lt"/>
              </a:rPr>
              <a:t>Life cycle of a garment:</a:t>
            </a:r>
          </a:p>
          <a:p>
            <a:pPr>
              <a:buNone/>
            </a:pPr>
            <a:r>
              <a:rPr lang="en-US" sz="3600" kern="0" dirty="0">
                <a:solidFill>
                  <a:schemeClr val="accent3">
                    <a:lumMod val="40000"/>
                    <a:lumOff val="60000"/>
                  </a:schemeClr>
                </a:solidFill>
                <a:cs typeface="Constantia (Body)"/>
              </a:rPr>
              <a:t>Impacts &amp; opportunities</a:t>
            </a:r>
          </a:p>
          <a:p>
            <a:pPr>
              <a:buNone/>
            </a:pPr>
            <a:endParaRPr lang="en-US" sz="3600" b="1" dirty="0">
              <a:solidFill>
                <a:schemeClr val="bg1"/>
              </a:solidFill>
              <a:latin typeface="+mj-lt"/>
            </a:endParaRPr>
          </a:p>
        </p:txBody>
      </p:sp>
    </p:spTree>
    <p:extLst>
      <p:ext uri="{BB962C8B-B14F-4D97-AF65-F5344CB8AC3E}">
        <p14:creationId xmlns:p14="http://schemas.microsoft.com/office/powerpoint/2010/main" val="316063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EFE1CF-02DA-4AF5-88D2-900A81898D4E}"/>
              </a:ext>
            </a:extLst>
          </p:cNvPr>
          <p:cNvPicPr>
            <a:picLocks noChangeAspect="1"/>
          </p:cNvPicPr>
          <p:nvPr/>
        </p:nvPicPr>
        <p:blipFill rotWithShape="1">
          <a:blip r:embed="rId3"/>
          <a:srcRect t="28512"/>
          <a:stretch/>
        </p:blipFill>
        <p:spPr>
          <a:xfrm>
            <a:off x="228600" y="2438400"/>
            <a:ext cx="6146801" cy="3295650"/>
          </a:xfrm>
          <a:prstGeom prst="rect">
            <a:avLst/>
          </a:prstGeom>
        </p:spPr>
      </p:pic>
      <p:sp>
        <p:nvSpPr>
          <p:cNvPr id="4" name="Rectangle 3">
            <a:extLst>
              <a:ext uri="{FF2B5EF4-FFF2-40B4-BE49-F238E27FC236}">
                <a16:creationId xmlns:a16="http://schemas.microsoft.com/office/drawing/2014/main" id="{5376E190-78F9-4816-A56A-B519894742C4}"/>
              </a:ext>
            </a:extLst>
          </p:cNvPr>
          <p:cNvSpPr/>
          <p:nvPr/>
        </p:nvSpPr>
        <p:spPr>
          <a:xfrm>
            <a:off x="6553200" y="2590800"/>
            <a:ext cx="2743200" cy="2585323"/>
          </a:xfrm>
          <a:prstGeom prst="rect">
            <a:avLst/>
          </a:prstGeom>
        </p:spPr>
        <p:txBody>
          <a:bodyPr wrap="square">
            <a:spAutoFit/>
          </a:bodyPr>
          <a:lstStyle/>
          <a:p>
            <a:pPr lvl="0"/>
            <a:endParaRPr lang="en-US" b="1" dirty="0">
              <a:solidFill>
                <a:schemeClr val="bg1"/>
              </a:solidFill>
            </a:endParaRPr>
          </a:p>
          <a:p>
            <a:pPr marL="571500" lvl="0" indent="-571500">
              <a:buFont typeface="Arial" panose="020B0604020202020204" pitchFamily="34" charset="0"/>
              <a:buChar char="•"/>
            </a:pPr>
            <a:r>
              <a:rPr lang="en-US" b="1" dirty="0">
                <a:solidFill>
                  <a:schemeClr val="bg1"/>
                </a:solidFill>
              </a:rPr>
              <a:t>Climate emissions</a:t>
            </a:r>
          </a:p>
          <a:p>
            <a:pPr marL="571500" lvl="0" indent="-571500">
              <a:buFont typeface="Arial" panose="020B0604020202020204" pitchFamily="34" charset="0"/>
              <a:buChar char="•"/>
            </a:pPr>
            <a:r>
              <a:rPr lang="en-US" b="1" dirty="0">
                <a:solidFill>
                  <a:schemeClr val="bg1"/>
                </a:solidFill>
              </a:rPr>
              <a:t>Climate adaptation &amp; resilience </a:t>
            </a:r>
          </a:p>
          <a:p>
            <a:pPr marL="571500" lvl="0" indent="-571500">
              <a:buFont typeface="Arial" panose="020B0604020202020204" pitchFamily="34" charset="0"/>
              <a:buChar char="•"/>
            </a:pPr>
            <a:r>
              <a:rPr lang="en-US" b="1" dirty="0">
                <a:solidFill>
                  <a:schemeClr val="bg1"/>
                </a:solidFill>
              </a:rPr>
              <a:t>Water pollution</a:t>
            </a:r>
          </a:p>
          <a:p>
            <a:pPr marL="571500" lvl="0" indent="-571500">
              <a:buFont typeface="Arial" panose="020B0604020202020204" pitchFamily="34" charset="0"/>
              <a:buChar char="•"/>
            </a:pPr>
            <a:r>
              <a:rPr lang="en-US" b="1" dirty="0">
                <a:solidFill>
                  <a:schemeClr val="bg1"/>
                </a:solidFill>
              </a:rPr>
              <a:t>Water depletion</a:t>
            </a:r>
          </a:p>
          <a:p>
            <a:pPr marL="571500" lvl="0" indent="-571500">
              <a:buFont typeface="Arial" panose="020B0604020202020204" pitchFamily="34" charset="0"/>
              <a:buChar char="•"/>
            </a:pPr>
            <a:r>
              <a:rPr lang="en-US" b="1" dirty="0">
                <a:solidFill>
                  <a:schemeClr val="bg1"/>
                </a:solidFill>
              </a:rPr>
              <a:t>Biodiversity</a:t>
            </a:r>
          </a:p>
          <a:p>
            <a:pPr marL="571500" lvl="0" indent="-571500">
              <a:buFont typeface="Arial" panose="020B0604020202020204" pitchFamily="34" charset="0"/>
              <a:buChar char="•"/>
            </a:pPr>
            <a:r>
              <a:rPr lang="en-US" b="1" dirty="0">
                <a:solidFill>
                  <a:schemeClr val="bg1"/>
                </a:solidFill>
              </a:rPr>
              <a:t>Social impacts</a:t>
            </a:r>
          </a:p>
          <a:p>
            <a:pPr marL="571500" lvl="0" indent="-571500">
              <a:buFont typeface="Arial" panose="020B0604020202020204" pitchFamily="34" charset="0"/>
              <a:buChar char="•"/>
            </a:pPr>
            <a:endParaRPr lang="en-US" b="1" dirty="0">
              <a:solidFill>
                <a:schemeClr val="bg1"/>
              </a:solidFill>
            </a:endParaRPr>
          </a:p>
        </p:txBody>
      </p:sp>
      <p:sp>
        <p:nvSpPr>
          <p:cNvPr id="3" name="Content Placeholder 1">
            <a:extLst>
              <a:ext uri="{FF2B5EF4-FFF2-40B4-BE49-F238E27FC236}">
                <a16:creationId xmlns:a16="http://schemas.microsoft.com/office/drawing/2014/main" id="{346D2771-AF3F-4B88-BDD5-7DCD05E7BE2B}"/>
              </a:ext>
            </a:extLst>
          </p:cNvPr>
          <p:cNvSpPr txBox="1">
            <a:spLocks/>
          </p:cNvSpPr>
          <p:nvPr/>
        </p:nvSpPr>
        <p:spPr>
          <a:xfrm>
            <a:off x="504540" y="319326"/>
            <a:ext cx="8181419" cy="1850972"/>
          </a:xfrm>
          <a:prstGeom prst="rect">
            <a:avLst/>
          </a:prstGeom>
        </p:spPr>
        <p:txBody>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buNone/>
            </a:pPr>
            <a:r>
              <a:rPr lang="en-US" sz="3600" b="1" dirty="0">
                <a:solidFill>
                  <a:schemeClr val="bg1"/>
                </a:solidFill>
                <a:latin typeface="+mj-lt"/>
              </a:rPr>
              <a:t>Life cycle of a garment:</a:t>
            </a:r>
          </a:p>
          <a:p>
            <a:pPr>
              <a:buNone/>
            </a:pPr>
            <a:r>
              <a:rPr lang="en-US" sz="3600" kern="0" dirty="0">
                <a:solidFill>
                  <a:schemeClr val="accent3">
                    <a:lumMod val="40000"/>
                    <a:lumOff val="60000"/>
                  </a:schemeClr>
                </a:solidFill>
                <a:cs typeface="Constantia (Body)"/>
              </a:rPr>
              <a:t>Impacts &amp; opportunities</a:t>
            </a:r>
          </a:p>
          <a:p>
            <a:pPr>
              <a:buNone/>
            </a:pPr>
            <a:endParaRPr lang="en-US" sz="3600" b="1" dirty="0">
              <a:solidFill>
                <a:schemeClr val="bg1"/>
              </a:solidFill>
              <a:latin typeface="+mj-lt"/>
            </a:endParaRPr>
          </a:p>
        </p:txBody>
      </p:sp>
    </p:spTree>
    <p:extLst>
      <p:ext uri="{BB962C8B-B14F-4D97-AF65-F5344CB8AC3E}">
        <p14:creationId xmlns:p14="http://schemas.microsoft.com/office/powerpoint/2010/main" val="23267547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47559</TotalTime>
  <Words>1791</Words>
  <Application>Microsoft Office PowerPoint</Application>
  <PresentationFormat>On-screen Show (4:3)</PresentationFormat>
  <Paragraphs>199</Paragraphs>
  <Slides>10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Cambria</vt:lpstr>
      <vt:lpstr>Symbol</vt:lpstr>
      <vt:lpstr>Times New Roman</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Union of Concerned Scientists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Elles</dc:creator>
  <cp:lastModifiedBy>Marcia DeLonge</cp:lastModifiedBy>
  <cp:revision>902</cp:revision>
  <cp:lastPrinted>2015-04-22T21:11:18Z</cp:lastPrinted>
  <dcterms:created xsi:type="dcterms:W3CDTF">2015-01-22T15:59:08Z</dcterms:created>
  <dcterms:modified xsi:type="dcterms:W3CDTF">2020-08-30T21:51:40Z</dcterms:modified>
</cp:coreProperties>
</file>